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71" r:id="rId15"/>
    <p:sldId id="277" r:id="rId16"/>
    <p:sldId id="272" r:id="rId17"/>
    <p:sldId id="273" r:id="rId18"/>
    <p:sldId id="279" r:id="rId19"/>
    <p:sldId id="275" r:id="rId20"/>
    <p:sldId id="278"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7373B13-520C-49EC-89CC-28CAF79C9184}">
          <p14:sldIdLst>
            <p14:sldId id="256"/>
            <p14:sldId id="276"/>
            <p14:sldId id="257"/>
            <p14:sldId id="258"/>
            <p14:sldId id="259"/>
            <p14:sldId id="260"/>
            <p14:sldId id="261"/>
            <p14:sldId id="262"/>
            <p14:sldId id="263"/>
            <p14:sldId id="264"/>
            <p14:sldId id="265"/>
            <p14:sldId id="266"/>
            <p14:sldId id="267"/>
            <p14:sldId id="271"/>
            <p14:sldId id="277"/>
            <p14:sldId id="272"/>
            <p14:sldId id="273"/>
            <p14:sldId id="279"/>
            <p14:sldId id="275"/>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B5984-3CA5-44CC-9098-8C090548046B}" type="datetimeFigureOut">
              <a:rPr lang="el-GR" smtClean="0"/>
              <a:t>24/5/2020</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76D79-90E3-4E3F-A971-A5D49B1DDAA8}" type="slidenum">
              <a:rPr lang="el-GR" smtClean="0"/>
              <a:t>‹#›</a:t>
            </a:fld>
            <a:endParaRPr lang="el-GR"/>
          </a:p>
        </p:txBody>
      </p:sp>
    </p:spTree>
    <p:extLst>
      <p:ext uri="{BB962C8B-B14F-4D97-AF65-F5344CB8AC3E}">
        <p14:creationId xmlns:p14="http://schemas.microsoft.com/office/powerpoint/2010/main" val="69215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AA04F56-8A9E-40FC-A3D1-49A1BC6CDD97}"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46179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34A9F518-DCD1-4EC7-9993-B3E0D3FD123A}" type="datetime1">
              <a:rPr lang="ru-RU" smtClean="0"/>
              <a:t>24.05.2020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540805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5621841A-6EDA-4D46-9E13-C6179D5E3351}"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120300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2763BD7D-5438-49C6-8E42-803715637C4B}"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047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C7A2C8FE-FF60-4936-9BE0-1852741E6514}"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548657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F9D80A-E16D-4637-87C2-C7771612422E}" type="datetime1">
              <a:rPr lang="ru-RU" smtClean="0"/>
              <a:t>24.05.2020</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4164945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9D3751-D7CB-42BA-8D15-5959A064D75B}" type="datetime1">
              <a:rPr lang="ru-RU" smtClean="0"/>
              <a:t>24.05.2020</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140181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94998C2-094D-4BE8-B2F6-EE59E19E6584}"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201790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88CD4D9-A5D8-4324-A53F-61C2FEB025E6}"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170615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3"/>
          <p:cNvSpPr>
            <a:spLocks noGrp="1"/>
          </p:cNvSpPr>
          <p:nvPr>
            <p:ph type="dt" sz="half" idx="10"/>
          </p:nvPr>
        </p:nvSpPr>
        <p:spPr/>
        <p:txBody>
          <a:bodyPr/>
          <a:lstStyle/>
          <a:p>
            <a:fld id="{77C3D077-A7DF-4BD6-BCC0-1D68057D9672}"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63210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81A0542-F963-41BE-95AD-D43BF7C348D2}" type="datetime1">
              <a:rPr lang="ru-RU" smtClean="0"/>
              <a:t>24.05.2020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4038208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F5E238F-09F9-4658-8222-FED4152F67F0}" type="datetime1">
              <a:rPr lang="ru-RU" smtClean="0"/>
              <a:t>24.05.2020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1732896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AE1D3516-FEA9-4D67-88B8-2748CB0775AB}" type="datetime1">
              <a:rPr lang="ru-RU" smtClean="0"/>
              <a:t>24.05.2020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343663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E345589E-75DE-44B2-82DA-2B069885248F}" type="datetime1">
              <a:rPr lang="ru-RU" smtClean="0"/>
              <a:t>24.05.2020</a:t>
            </a:fld>
            <a:endParaRPr lang="ru-RU"/>
          </a:p>
        </p:txBody>
      </p:sp>
      <p:sp>
        <p:nvSpPr>
          <p:cNvPr id="5" name="Footer Placeholder 3"/>
          <p:cNvSpPr>
            <a:spLocks noGrp="1"/>
          </p:cNvSpPr>
          <p:nvPr>
            <p:ph type="ftr" sz="quarter" idx="11"/>
          </p:nvPr>
        </p:nvSpPr>
        <p:spPr/>
        <p:txBody>
          <a:bodyPr/>
          <a:lstStyle/>
          <a:p>
            <a:endParaRPr lang="ru-RU"/>
          </a:p>
        </p:txBody>
      </p:sp>
      <p:sp>
        <p:nvSpPr>
          <p:cNvPr id="6" name="Slide Number Placeholder 4"/>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5761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CB6BEA-187D-4AEB-B2E5-B242EB917549}" type="datetime1">
              <a:rPr lang="ru-RU" smtClean="0"/>
              <a:t>24.05.2020</a:t>
            </a:fld>
            <a:endParaRPr lang="ru-RU"/>
          </a:p>
        </p:txBody>
      </p:sp>
      <p:sp>
        <p:nvSpPr>
          <p:cNvPr id="5" name="Footer Placeholder 2"/>
          <p:cNvSpPr>
            <a:spLocks noGrp="1"/>
          </p:cNvSpPr>
          <p:nvPr>
            <p:ph type="ftr" sz="quarter" idx="11"/>
          </p:nvPr>
        </p:nvSpPr>
        <p:spPr/>
        <p:txBody>
          <a:bodyPr/>
          <a:lstStyle/>
          <a:p>
            <a:endParaRPr lang="ru-RU"/>
          </a:p>
        </p:txBody>
      </p:sp>
      <p:sp>
        <p:nvSpPr>
          <p:cNvPr id="6" name="Slide Number Placeholder 3"/>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243276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2975DB3D-6EFC-4310-A1FC-4D6334D1C42B}" type="datetime1">
              <a:rPr lang="ru-RU" smtClean="0"/>
              <a:t>24.05.2020</a:t>
            </a:fld>
            <a:endParaRPr lang="ru-RU"/>
          </a:p>
        </p:txBody>
      </p:sp>
      <p:sp>
        <p:nvSpPr>
          <p:cNvPr id="5" name="Footer Placeholder 5"/>
          <p:cNvSpPr>
            <a:spLocks noGrp="1"/>
          </p:cNvSpPr>
          <p:nvPr>
            <p:ph type="ftr" sz="quarter" idx="11"/>
          </p:nvPr>
        </p:nvSpPr>
        <p:spPr/>
        <p:txBody>
          <a:bodyPr/>
          <a:lstStyle/>
          <a:p>
            <a:endParaRPr lang="ru-RU"/>
          </a:p>
        </p:txBody>
      </p:sp>
      <p:sp>
        <p:nvSpPr>
          <p:cNvPr id="6" name="Slide Number Placeholder 6"/>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66583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3E2E30E-28F8-4E89-96BC-914585697C8C}" type="datetime1">
              <a:rPr lang="ru-RU" smtClean="0"/>
              <a:t>24.05.2020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70F9DE-27D7-42AA-9F8A-D10656C3211D}" type="slidenum">
              <a:rPr lang="ru-RU" smtClean="0"/>
              <a:t>‹#›</a:t>
            </a:fld>
            <a:endParaRPr lang="ru-RU"/>
          </a:p>
        </p:txBody>
      </p:sp>
    </p:spTree>
    <p:extLst>
      <p:ext uri="{BB962C8B-B14F-4D97-AF65-F5344CB8AC3E}">
        <p14:creationId xmlns:p14="http://schemas.microsoft.com/office/powerpoint/2010/main" val="3715917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99AEFD-3CD3-4F77-8D02-5FEC03802024}" type="datetime1">
              <a:rPr lang="ru-RU" smtClean="0"/>
              <a:t>24.05.2020</a:t>
            </a:fld>
            <a:endParaRPr lang="ru-R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70F9DE-27D7-42AA-9F8A-D10656C3211D}" type="slidenum">
              <a:rPr lang="ru-RU" smtClean="0"/>
              <a:t>‹#›</a:t>
            </a:fld>
            <a:endParaRPr lang="ru-RU"/>
          </a:p>
        </p:txBody>
      </p:sp>
    </p:spTree>
    <p:extLst>
      <p:ext uri="{BB962C8B-B14F-4D97-AF65-F5344CB8AC3E}">
        <p14:creationId xmlns:p14="http://schemas.microsoft.com/office/powerpoint/2010/main" val="8133398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lexeyAB/darknet" TargetMode="External"/><Relationship Id="rId2" Type="http://schemas.openxmlformats.org/officeDocument/2006/relationships/hyperlink" Target="https://github.com/pjreddie/darknet/issues/903" TargetMode="External"/><Relationship Id="rId1" Type="http://schemas.openxmlformats.org/officeDocument/2006/relationships/slideLayout" Target="../slideLayouts/slideLayout2.xml"/><Relationship Id="rId4" Type="http://schemas.openxmlformats.org/officeDocument/2006/relationships/hyperlink" Target="https://mechatrofice.com/arduino/servo-mo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hesecretrealtruth.blogspot.com/2017/10/24_21.html"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mega.nz/file/hQUAxKbQ#NrwdcVnC_BHzOpZGOr8vxtHDjy6ADQ8zAvQJZpFa-Z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ctrTitle"/>
          </p:nvPr>
        </p:nvSpPr>
        <p:spPr>
          <a:xfrm>
            <a:off x="7759940" y="1143000"/>
            <a:ext cx="4080009" cy="2614286"/>
          </a:xfrm>
        </p:spPr>
        <p:txBody>
          <a:bodyPr>
            <a:normAutofit fontScale="90000"/>
          </a:bodyPr>
          <a:lstStyle/>
          <a:p>
            <a:r>
              <a:rPr lang="el-GR" sz="4800" dirty="0">
                <a:solidFill>
                  <a:srgbClr val="EBEBEB"/>
                </a:solidFill>
              </a:rPr>
              <a:t>Το Ρομπότ των Δασών - </a:t>
            </a:r>
            <a:r>
              <a:rPr lang="en-US" sz="4800" dirty="0">
                <a:solidFill>
                  <a:srgbClr val="EBEBEB"/>
                </a:solidFill>
              </a:rPr>
              <a:t>ROBO</a:t>
            </a:r>
            <a:r>
              <a:rPr lang="el-GR" sz="4800" dirty="0">
                <a:solidFill>
                  <a:srgbClr val="EBEBEB"/>
                </a:solidFill>
              </a:rPr>
              <a:t>Τ</a:t>
            </a:r>
            <a:r>
              <a:rPr lang="en-US" sz="4800" dirty="0">
                <a:solidFill>
                  <a:srgbClr val="EBEBEB"/>
                </a:solidFill>
              </a:rPr>
              <a:t> HOOD</a:t>
            </a:r>
            <a:endParaRPr lang="ru-RU" sz="4800" dirty="0">
              <a:solidFill>
                <a:srgbClr val="EBEBEB"/>
              </a:solidFill>
            </a:endParaRPr>
          </a:p>
        </p:txBody>
      </p:sp>
      <p:sp>
        <p:nvSpPr>
          <p:cNvPr id="3" name="Подзаголовок 2"/>
          <p:cNvSpPr>
            <a:spLocks noGrp="1"/>
          </p:cNvSpPr>
          <p:nvPr>
            <p:ph type="subTitle" idx="1"/>
          </p:nvPr>
        </p:nvSpPr>
        <p:spPr>
          <a:xfrm>
            <a:off x="7973137" y="4123048"/>
            <a:ext cx="3839112" cy="2086789"/>
          </a:xfrm>
        </p:spPr>
        <p:txBody>
          <a:bodyPr>
            <a:normAutofit lnSpcReduction="10000"/>
          </a:bodyPr>
          <a:lstStyle/>
          <a:p>
            <a:r>
              <a:rPr lang="el-GR" sz="1800" dirty="0" err="1">
                <a:solidFill>
                  <a:schemeClr val="tx2">
                    <a:lumMod val="40000"/>
                    <a:lumOff val="60000"/>
                  </a:schemeClr>
                </a:solidFill>
              </a:rPr>
              <a:t>Ενα</a:t>
            </a:r>
            <a:r>
              <a:rPr lang="el-GR" sz="1800" dirty="0">
                <a:solidFill>
                  <a:schemeClr val="tx2">
                    <a:lumMod val="40000"/>
                    <a:lumOff val="60000"/>
                  </a:schemeClr>
                </a:solidFill>
              </a:rPr>
              <a:t> </a:t>
            </a:r>
            <a:r>
              <a:rPr lang="el-GR" sz="1800" dirty="0" err="1">
                <a:solidFill>
                  <a:schemeClr val="tx2">
                    <a:lumMod val="40000"/>
                    <a:lumOff val="60000"/>
                  </a:schemeClr>
                </a:solidFill>
              </a:rPr>
              <a:t>ρομποτ</a:t>
            </a:r>
            <a:r>
              <a:rPr lang="el-GR" sz="1800" dirty="0">
                <a:solidFill>
                  <a:schemeClr val="tx2">
                    <a:lumMod val="40000"/>
                    <a:lumOff val="60000"/>
                  </a:schemeClr>
                </a:solidFill>
              </a:rPr>
              <a:t> </a:t>
            </a:r>
            <a:r>
              <a:rPr lang="el-GR" sz="1800" dirty="0" err="1">
                <a:solidFill>
                  <a:schemeClr val="tx2">
                    <a:lumMod val="40000"/>
                    <a:lumOff val="60000"/>
                  </a:schemeClr>
                </a:solidFill>
              </a:rPr>
              <a:t>βασισμενο</a:t>
            </a:r>
            <a:r>
              <a:rPr lang="el-GR" sz="1800" dirty="0">
                <a:solidFill>
                  <a:schemeClr val="tx2">
                    <a:lumMod val="40000"/>
                    <a:lumOff val="60000"/>
                  </a:schemeClr>
                </a:solidFill>
              </a:rPr>
              <a:t> σε </a:t>
            </a:r>
            <a:r>
              <a:rPr lang="el-GR" sz="1800" dirty="0" err="1">
                <a:solidFill>
                  <a:schemeClr val="tx2">
                    <a:lumMod val="40000"/>
                    <a:lumOff val="60000"/>
                  </a:schemeClr>
                </a:solidFill>
              </a:rPr>
              <a:t>νευρωνικο</a:t>
            </a:r>
            <a:r>
              <a:rPr lang="el-GR" sz="1800" dirty="0">
                <a:solidFill>
                  <a:schemeClr val="tx2">
                    <a:lumMod val="40000"/>
                    <a:lumOff val="60000"/>
                  </a:schemeClr>
                </a:solidFill>
              </a:rPr>
              <a:t> </a:t>
            </a:r>
            <a:r>
              <a:rPr lang="el-GR" sz="1800" dirty="0" err="1">
                <a:solidFill>
                  <a:schemeClr val="tx2">
                    <a:lumMod val="40000"/>
                    <a:lumOff val="60000"/>
                  </a:schemeClr>
                </a:solidFill>
              </a:rPr>
              <a:t>δικτυο</a:t>
            </a:r>
            <a:r>
              <a:rPr lang="el-GR" sz="1800" dirty="0">
                <a:solidFill>
                  <a:schemeClr val="tx2">
                    <a:lumMod val="40000"/>
                    <a:lumOff val="60000"/>
                  </a:schemeClr>
                </a:solidFill>
              </a:rPr>
              <a:t> </a:t>
            </a:r>
          </a:p>
          <a:p>
            <a:endParaRPr lang="en-US" sz="1400" dirty="0">
              <a:solidFill>
                <a:schemeClr val="tx2">
                  <a:lumMod val="40000"/>
                  <a:lumOff val="60000"/>
                </a:schemeClr>
              </a:solidFill>
            </a:endParaRPr>
          </a:p>
          <a:p>
            <a:r>
              <a:rPr lang="el-GR" sz="1400" dirty="0">
                <a:solidFill>
                  <a:schemeClr val="tx2">
                    <a:lumMod val="40000"/>
                    <a:lumOff val="60000"/>
                  </a:schemeClr>
                </a:solidFill>
              </a:rPr>
              <a:t>Του </a:t>
            </a:r>
            <a:r>
              <a:rPr lang="el-GR" sz="1400" dirty="0" err="1">
                <a:solidFill>
                  <a:schemeClr val="tx2">
                    <a:lumMod val="40000"/>
                    <a:lumOff val="60000"/>
                  </a:schemeClr>
                </a:solidFill>
              </a:rPr>
              <a:t>μαθητη</a:t>
            </a:r>
            <a:r>
              <a:rPr lang="el-GR" sz="1400" dirty="0">
                <a:solidFill>
                  <a:schemeClr val="tx2">
                    <a:lumMod val="40000"/>
                    <a:lumOff val="60000"/>
                  </a:schemeClr>
                </a:solidFill>
              </a:rPr>
              <a:t> </a:t>
            </a:r>
            <a:endParaRPr lang="en-US" sz="1400" dirty="0">
              <a:solidFill>
                <a:schemeClr val="tx2">
                  <a:lumMod val="40000"/>
                  <a:lumOff val="60000"/>
                </a:schemeClr>
              </a:solidFill>
            </a:endParaRPr>
          </a:p>
          <a:p>
            <a:r>
              <a:rPr lang="el-GR" sz="1800" dirty="0" err="1">
                <a:solidFill>
                  <a:schemeClr val="tx2">
                    <a:lumMod val="40000"/>
                    <a:lumOff val="60000"/>
                  </a:schemeClr>
                </a:solidFill>
              </a:rPr>
              <a:t>θεοδωρου</a:t>
            </a:r>
            <a:r>
              <a:rPr lang="el-GR" sz="1800" dirty="0">
                <a:solidFill>
                  <a:schemeClr val="tx2">
                    <a:lumMod val="40000"/>
                    <a:lumOff val="60000"/>
                  </a:schemeClr>
                </a:solidFill>
              </a:rPr>
              <a:t> </a:t>
            </a:r>
            <a:r>
              <a:rPr lang="el-GR" sz="1800" dirty="0" err="1">
                <a:solidFill>
                  <a:schemeClr val="tx2">
                    <a:lumMod val="40000"/>
                    <a:lumOff val="60000"/>
                  </a:schemeClr>
                </a:solidFill>
              </a:rPr>
              <a:t>τσαουση</a:t>
            </a:r>
            <a:r>
              <a:rPr lang="el-GR" sz="1800" dirty="0">
                <a:solidFill>
                  <a:schemeClr val="tx2">
                    <a:lumMod val="40000"/>
                    <a:lumOff val="60000"/>
                  </a:schemeClr>
                </a:solidFill>
              </a:rPr>
              <a:t> </a:t>
            </a:r>
            <a:endParaRPr lang="en-US" sz="1800" dirty="0">
              <a:solidFill>
                <a:schemeClr val="tx2">
                  <a:lumMod val="40000"/>
                  <a:lumOff val="60000"/>
                </a:schemeClr>
              </a:solidFill>
            </a:endParaRPr>
          </a:p>
          <a:p>
            <a:r>
              <a:rPr lang="el-GR" sz="1800" dirty="0">
                <a:solidFill>
                  <a:schemeClr val="tx2">
                    <a:lumMod val="40000"/>
                    <a:lumOff val="60000"/>
                  </a:schemeClr>
                </a:solidFill>
              </a:rPr>
              <a:t>2</a:t>
            </a:r>
            <a:r>
              <a:rPr lang="el-GR" sz="1800" baseline="30000" dirty="0">
                <a:solidFill>
                  <a:schemeClr val="tx2">
                    <a:lumMod val="40000"/>
                    <a:lumOff val="60000"/>
                  </a:schemeClr>
                </a:solidFill>
              </a:rPr>
              <a:t>ο</a:t>
            </a:r>
            <a:r>
              <a:rPr lang="el-GR" sz="1800" dirty="0">
                <a:solidFill>
                  <a:schemeClr val="tx2">
                    <a:lumMod val="40000"/>
                    <a:lumOff val="60000"/>
                  </a:schemeClr>
                </a:solidFill>
              </a:rPr>
              <a:t> </a:t>
            </a:r>
            <a:r>
              <a:rPr lang="el-GR" sz="1800" dirty="0" err="1">
                <a:solidFill>
                  <a:schemeClr val="tx2">
                    <a:lumMod val="40000"/>
                    <a:lumOff val="60000"/>
                  </a:schemeClr>
                </a:solidFill>
              </a:rPr>
              <a:t>γενικο</a:t>
            </a:r>
            <a:r>
              <a:rPr lang="el-GR" sz="1800" dirty="0">
                <a:solidFill>
                  <a:schemeClr val="tx2">
                    <a:lumMod val="40000"/>
                    <a:lumOff val="60000"/>
                  </a:schemeClr>
                </a:solidFill>
              </a:rPr>
              <a:t> </a:t>
            </a:r>
            <a:r>
              <a:rPr lang="el-GR" sz="1800" dirty="0" err="1">
                <a:solidFill>
                  <a:schemeClr val="tx2">
                    <a:lumMod val="40000"/>
                    <a:lumOff val="60000"/>
                  </a:schemeClr>
                </a:solidFill>
              </a:rPr>
              <a:t>λυκειο</a:t>
            </a:r>
            <a:r>
              <a:rPr lang="el-GR" sz="1800" dirty="0">
                <a:solidFill>
                  <a:schemeClr val="tx2">
                    <a:lumMod val="40000"/>
                    <a:lumOff val="60000"/>
                  </a:schemeClr>
                </a:solidFill>
              </a:rPr>
              <a:t> </a:t>
            </a:r>
            <a:r>
              <a:rPr lang="el-GR" sz="1800" dirty="0" err="1">
                <a:solidFill>
                  <a:schemeClr val="tx2">
                    <a:lumMod val="40000"/>
                    <a:lumOff val="60000"/>
                  </a:schemeClr>
                </a:solidFill>
              </a:rPr>
              <a:t>καλαμαριας</a:t>
            </a:r>
            <a:endParaRPr lang="ru-RU" sz="1800" dirty="0">
              <a:solidFill>
                <a:schemeClr val="tx2">
                  <a:lumMod val="40000"/>
                  <a:lumOff val="60000"/>
                </a:schemeClr>
              </a:solidFill>
            </a:endParaRP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Рисунок 3">
            <a:extLst>
              <a:ext uri="{FF2B5EF4-FFF2-40B4-BE49-F238E27FC236}">
                <a16:creationId xmlns:a16="http://schemas.microsoft.com/office/drawing/2014/main" id="{CD30B683-CCCE-412C-B338-4E10B49150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03" r="4034"/>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Θέση αριθμού διαφάνειας 4">
            <a:extLst>
              <a:ext uri="{FF2B5EF4-FFF2-40B4-BE49-F238E27FC236}">
                <a16:creationId xmlns:a16="http://schemas.microsoft.com/office/drawing/2014/main" id="{5060994E-A1A3-46F5-BD08-BBFACA8DEF0B}"/>
              </a:ext>
            </a:extLst>
          </p:cNvPr>
          <p:cNvSpPr>
            <a:spLocks noGrp="1"/>
          </p:cNvSpPr>
          <p:nvPr>
            <p:ph type="sldNum" sz="quarter" idx="12"/>
          </p:nvPr>
        </p:nvSpPr>
        <p:spPr/>
        <p:txBody>
          <a:bodyPr/>
          <a:lstStyle/>
          <a:p>
            <a:fld id="{CA70F9DE-27D7-42AA-9F8A-D10656C3211D}" type="slidenum">
              <a:rPr lang="ru-RU" smtClean="0"/>
              <a:t>1</a:t>
            </a:fld>
            <a:endParaRPr lang="ru-RU"/>
          </a:p>
        </p:txBody>
      </p:sp>
    </p:spTree>
    <p:extLst>
      <p:ext uri="{BB962C8B-B14F-4D97-AF65-F5344CB8AC3E}">
        <p14:creationId xmlns:p14="http://schemas.microsoft.com/office/powerpoint/2010/main" val="3815008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400" y="452718"/>
            <a:ext cx="10787269" cy="792986"/>
          </a:xfrm>
        </p:spPr>
        <p:txBody>
          <a:bodyPr/>
          <a:lstStyle/>
          <a:p>
            <a:r>
              <a:rPr lang="el-GR" dirty="0"/>
              <a:t>Νευρωνικό δίκτυο – Τεχνητή Νοημοσύνη</a:t>
            </a:r>
            <a:endParaRPr lang="ru-RU" dirty="0"/>
          </a:p>
        </p:txBody>
      </p:sp>
      <p:sp>
        <p:nvSpPr>
          <p:cNvPr id="3" name="Объект 2"/>
          <p:cNvSpPr>
            <a:spLocks noGrp="1"/>
          </p:cNvSpPr>
          <p:nvPr>
            <p:ph idx="1"/>
          </p:nvPr>
        </p:nvSpPr>
        <p:spPr>
          <a:xfrm>
            <a:off x="338400" y="1370451"/>
            <a:ext cx="10754609" cy="2302140"/>
          </a:xfrm>
        </p:spPr>
        <p:txBody>
          <a:bodyPr>
            <a:normAutofit/>
          </a:bodyPr>
          <a:lstStyle/>
          <a:p>
            <a:pPr marL="0" indent="0">
              <a:buNone/>
            </a:pPr>
            <a:r>
              <a:rPr lang="el-GR" dirty="0"/>
              <a:t>Βήμα 3ο</a:t>
            </a:r>
          </a:p>
          <a:p>
            <a:pPr marL="0" indent="0">
              <a:buNone/>
            </a:pPr>
            <a:r>
              <a:rPr lang="el-GR" dirty="0"/>
              <a:t>Ο υπολογιστής στέλνει όλες τις φωτογραφίες από το ρομπότ στο </a:t>
            </a:r>
            <a:r>
              <a:rPr lang="en-US" dirty="0"/>
              <a:t>Google Drive</a:t>
            </a:r>
            <a:r>
              <a:rPr lang="el-GR" dirty="0"/>
              <a:t>, όπου γίνεται η ανάλυση τους και η αναγνώριση των αντικειμένων. Θα μπορούσα να κάνω την αναγνώριση αντικειμένων με απευθείας μετάδοση από το ρομπότ, απλά για πολύ λιγότερα αντικείμενα και με μεγαλύτερη επιβάρυνση της κάρτας γραφικών του υπολογιστή.</a:t>
            </a:r>
          </a:p>
          <a:p>
            <a:pPr marL="0" indent="0">
              <a:buNone/>
            </a:pPr>
            <a:endParaRPr lang="el-GR"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68" y="3672591"/>
            <a:ext cx="7476718" cy="260350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970" y="3109549"/>
            <a:ext cx="4082972" cy="3295733"/>
          </a:xfrm>
          <a:prstGeom prst="rect">
            <a:avLst/>
          </a:prstGeom>
        </p:spPr>
      </p:pic>
      <p:sp>
        <p:nvSpPr>
          <p:cNvPr id="7" name="Θέση αριθμού διαφάνειας 6">
            <a:extLst>
              <a:ext uri="{FF2B5EF4-FFF2-40B4-BE49-F238E27FC236}">
                <a16:creationId xmlns:a16="http://schemas.microsoft.com/office/drawing/2014/main" id="{BFEF599E-A97B-4234-B4C7-398D36C3A986}"/>
              </a:ext>
            </a:extLst>
          </p:cNvPr>
          <p:cNvSpPr>
            <a:spLocks noGrp="1"/>
          </p:cNvSpPr>
          <p:nvPr>
            <p:ph type="sldNum" sz="quarter" idx="12"/>
          </p:nvPr>
        </p:nvSpPr>
        <p:spPr/>
        <p:txBody>
          <a:bodyPr/>
          <a:lstStyle/>
          <a:p>
            <a:fld id="{CA70F9DE-27D7-42AA-9F8A-D10656C3211D}" type="slidenum">
              <a:rPr lang="ru-RU" smtClean="0"/>
              <a:t>10</a:t>
            </a:fld>
            <a:endParaRPr lang="ru-RU"/>
          </a:p>
        </p:txBody>
      </p:sp>
    </p:spTree>
    <p:extLst>
      <p:ext uri="{BB962C8B-B14F-4D97-AF65-F5344CB8AC3E}">
        <p14:creationId xmlns:p14="http://schemas.microsoft.com/office/powerpoint/2010/main" val="85366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400" y="452718"/>
            <a:ext cx="10762938" cy="893483"/>
          </a:xfrm>
        </p:spPr>
        <p:txBody>
          <a:bodyPr/>
          <a:lstStyle/>
          <a:p>
            <a:r>
              <a:rPr lang="el-GR" dirty="0"/>
              <a:t>Νευρωνικό δίκτυο – Τεχνητή Νοημοσύνη</a:t>
            </a:r>
            <a:endParaRPr lang="ru-RU" dirty="0"/>
          </a:p>
        </p:txBody>
      </p:sp>
      <p:sp>
        <p:nvSpPr>
          <p:cNvPr id="3" name="Объект 2"/>
          <p:cNvSpPr>
            <a:spLocks noGrp="1"/>
          </p:cNvSpPr>
          <p:nvPr>
            <p:ph idx="1"/>
          </p:nvPr>
        </p:nvSpPr>
        <p:spPr>
          <a:xfrm>
            <a:off x="427801" y="1316318"/>
            <a:ext cx="10762938" cy="1197911"/>
          </a:xfrm>
        </p:spPr>
        <p:txBody>
          <a:bodyPr>
            <a:normAutofit/>
          </a:bodyPr>
          <a:lstStyle/>
          <a:p>
            <a:pPr marL="0" indent="0">
              <a:buNone/>
            </a:pPr>
            <a:r>
              <a:rPr lang="el-GR" dirty="0"/>
              <a:t>Βήμα 4ο</a:t>
            </a:r>
          </a:p>
          <a:p>
            <a:pPr marL="0" indent="0">
              <a:buNone/>
            </a:pPr>
            <a:r>
              <a:rPr lang="el-GR" dirty="0"/>
              <a:t>Γίνεται η αναγνώριση των αντικειμένων και η εμφάνιση των αποτελεσμάτων</a:t>
            </a:r>
            <a:r>
              <a:rPr lang="en-US" dirty="0"/>
              <a:t> </a:t>
            </a:r>
            <a:r>
              <a:rPr lang="el-GR" dirty="0"/>
              <a:t>με την βοήθεια ενός </a:t>
            </a:r>
            <a:r>
              <a:rPr lang="en-US" dirty="0"/>
              <a:t>python script</a:t>
            </a:r>
            <a:r>
              <a:rPr lang="el-GR" dirty="0"/>
              <a:t> στο </a:t>
            </a:r>
            <a:r>
              <a:rPr lang="en-US" dirty="0"/>
              <a:t>Google </a:t>
            </a:r>
            <a:r>
              <a:rPr lang="en-US" dirty="0" err="1"/>
              <a:t>Colab</a:t>
            </a:r>
            <a:r>
              <a:rPr lang="en-US" dirty="0"/>
              <a:t>. </a:t>
            </a:r>
            <a:endParaRPr lang="el-GR" dirty="0"/>
          </a:p>
          <a:p>
            <a:pPr marL="0" indent="0">
              <a:buNone/>
            </a:pPr>
            <a:endParaRPr lang="el-GR" dirty="0"/>
          </a:p>
          <a:p>
            <a:pPr marL="0" indent="0">
              <a:buNone/>
            </a:pPr>
            <a:endParaRPr lang="el-GR"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662" y="2514229"/>
            <a:ext cx="9282531" cy="4172006"/>
          </a:xfrm>
          <a:prstGeom prst="rect">
            <a:avLst/>
          </a:prstGeom>
        </p:spPr>
      </p:pic>
      <p:sp>
        <p:nvSpPr>
          <p:cNvPr id="6" name="Θέση αριθμού διαφάνειας 5">
            <a:extLst>
              <a:ext uri="{FF2B5EF4-FFF2-40B4-BE49-F238E27FC236}">
                <a16:creationId xmlns:a16="http://schemas.microsoft.com/office/drawing/2014/main" id="{62AFE35D-801E-4540-B62F-5903F7D1843B}"/>
              </a:ext>
            </a:extLst>
          </p:cNvPr>
          <p:cNvSpPr>
            <a:spLocks noGrp="1"/>
          </p:cNvSpPr>
          <p:nvPr>
            <p:ph type="sldNum" sz="quarter" idx="12"/>
          </p:nvPr>
        </p:nvSpPr>
        <p:spPr/>
        <p:txBody>
          <a:bodyPr/>
          <a:lstStyle/>
          <a:p>
            <a:fld id="{CA70F9DE-27D7-42AA-9F8A-D10656C3211D}" type="slidenum">
              <a:rPr lang="ru-RU" smtClean="0"/>
              <a:t>11</a:t>
            </a:fld>
            <a:endParaRPr lang="ru-RU"/>
          </a:p>
        </p:txBody>
      </p:sp>
    </p:spTree>
    <p:extLst>
      <p:ext uri="{BB962C8B-B14F-4D97-AF65-F5344CB8AC3E}">
        <p14:creationId xmlns:p14="http://schemas.microsoft.com/office/powerpoint/2010/main" val="114899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400" y="452718"/>
            <a:ext cx="10732957" cy="836436"/>
          </a:xfrm>
        </p:spPr>
        <p:txBody>
          <a:bodyPr/>
          <a:lstStyle/>
          <a:p>
            <a:r>
              <a:rPr lang="el-GR" dirty="0"/>
              <a:t>Νευρωνικό δίκτυο – Τεχνητή Νοημοσύνη</a:t>
            </a:r>
            <a:endParaRPr lang="ru-RU" dirty="0"/>
          </a:p>
        </p:txBody>
      </p:sp>
      <p:sp>
        <p:nvSpPr>
          <p:cNvPr id="3" name="Объект 2"/>
          <p:cNvSpPr>
            <a:spLocks noGrp="1"/>
          </p:cNvSpPr>
          <p:nvPr>
            <p:ph idx="1"/>
          </p:nvPr>
        </p:nvSpPr>
        <p:spPr>
          <a:xfrm>
            <a:off x="338400" y="1289154"/>
            <a:ext cx="4323541" cy="4922306"/>
          </a:xfrm>
        </p:spPr>
        <p:txBody>
          <a:bodyPr>
            <a:normAutofit/>
          </a:bodyPr>
          <a:lstStyle/>
          <a:p>
            <a:pPr marL="0" indent="0">
              <a:buNone/>
            </a:pPr>
            <a:r>
              <a:rPr lang="el-GR" sz="2400" dirty="0"/>
              <a:t>Επεξήγηση του κώδικα </a:t>
            </a:r>
            <a:r>
              <a:rPr lang="en-US" sz="2400" dirty="0"/>
              <a:t>(Google </a:t>
            </a:r>
            <a:r>
              <a:rPr lang="en-US" sz="2400" dirty="0" err="1"/>
              <a:t>Colab</a:t>
            </a:r>
            <a:r>
              <a:rPr lang="en-US" sz="2400" dirty="0"/>
              <a:t>)</a:t>
            </a:r>
          </a:p>
          <a:p>
            <a:pPr marL="0" indent="0">
              <a:buNone/>
            </a:pPr>
            <a:endParaRPr lang="en-US" dirty="0"/>
          </a:p>
          <a:p>
            <a:pPr marL="0" indent="0">
              <a:buNone/>
            </a:pPr>
            <a:r>
              <a:rPr lang="el-GR" dirty="0"/>
              <a:t>Συνδέουμε το </a:t>
            </a:r>
            <a:r>
              <a:rPr lang="en-US" dirty="0"/>
              <a:t>Google Drive </a:t>
            </a:r>
            <a:r>
              <a:rPr lang="el-GR" dirty="0"/>
              <a:t>μας, όπου στέλνει το ρομποτ τις φωτογραφίες,</a:t>
            </a:r>
            <a:r>
              <a:rPr lang="en-US" dirty="0"/>
              <a:t> </a:t>
            </a:r>
            <a:r>
              <a:rPr lang="el-GR" dirty="0"/>
              <a:t>και κάνουμε λήψη των απαραίτητων αρχείων από το </a:t>
            </a:r>
            <a:r>
              <a:rPr lang="en-US" dirty="0" err="1"/>
              <a:t>github</a:t>
            </a:r>
            <a:r>
              <a:rPr lang="en-US" dirty="0"/>
              <a:t> </a:t>
            </a:r>
            <a:r>
              <a:rPr lang="el-GR" dirty="0"/>
              <a:t>μου.</a:t>
            </a:r>
            <a:endParaRPr lang="en-US" dirty="0"/>
          </a:p>
          <a:p>
            <a:pPr marL="0" indent="0">
              <a:buNone/>
            </a:pPr>
            <a:endParaRPr lang="en-US" dirty="0"/>
          </a:p>
          <a:p>
            <a:pPr marL="0" indent="0">
              <a:buNone/>
            </a:pPr>
            <a:r>
              <a:rPr lang="el-GR" dirty="0"/>
              <a:t>Εκτέλεση των εντολών </a:t>
            </a:r>
            <a:r>
              <a:rPr lang="en-US" dirty="0"/>
              <a:t>unzip, rename, make </a:t>
            </a:r>
            <a:r>
              <a:rPr lang="el-GR" dirty="0" err="1"/>
              <a:t>κτλ</a:t>
            </a:r>
            <a:r>
              <a:rPr lang="el-GR" dirty="0"/>
              <a:t> μέχρι τα αρχεία να έρθουν στις σωστές θέσεις για την εκτέλεση.</a:t>
            </a:r>
          </a:p>
          <a:p>
            <a:pPr marL="0" indent="0">
              <a:buNone/>
            </a:pPr>
            <a:endParaRPr lang="en-US" dirty="0"/>
          </a:p>
          <a:p>
            <a:pPr marL="0" indent="0">
              <a:buNone/>
            </a:pPr>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r="10345"/>
          <a:stretch/>
        </p:blipFill>
        <p:spPr>
          <a:xfrm>
            <a:off x="5273068" y="1289154"/>
            <a:ext cx="5924398" cy="3411039"/>
          </a:xfrm>
          <a:prstGeom prst="rect">
            <a:avLst/>
          </a:prstGeom>
        </p:spPr>
      </p:pic>
      <p:pic>
        <p:nvPicPr>
          <p:cNvPr id="5" name="Рисунок 1">
            <a:extLst>
              <a:ext uri="{FF2B5EF4-FFF2-40B4-BE49-F238E27FC236}">
                <a16:creationId xmlns:a16="http://schemas.microsoft.com/office/drawing/2014/main" id="{DAAB58E9-F947-4DA4-860E-946F16BA4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68" y="4819989"/>
            <a:ext cx="5798289" cy="1836004"/>
          </a:xfrm>
          <a:prstGeom prst="rect">
            <a:avLst/>
          </a:prstGeom>
        </p:spPr>
      </p:pic>
      <p:sp>
        <p:nvSpPr>
          <p:cNvPr id="7" name="Θέση αριθμού διαφάνειας 6">
            <a:extLst>
              <a:ext uri="{FF2B5EF4-FFF2-40B4-BE49-F238E27FC236}">
                <a16:creationId xmlns:a16="http://schemas.microsoft.com/office/drawing/2014/main" id="{3AF0AC19-26EF-4374-8AE6-1B6658582F13}"/>
              </a:ext>
            </a:extLst>
          </p:cNvPr>
          <p:cNvSpPr>
            <a:spLocks noGrp="1"/>
          </p:cNvSpPr>
          <p:nvPr>
            <p:ph type="sldNum" sz="quarter" idx="12"/>
          </p:nvPr>
        </p:nvSpPr>
        <p:spPr/>
        <p:txBody>
          <a:bodyPr/>
          <a:lstStyle/>
          <a:p>
            <a:fld id="{CA70F9DE-27D7-42AA-9F8A-D10656C3211D}" type="slidenum">
              <a:rPr lang="ru-RU" smtClean="0"/>
              <a:t>12</a:t>
            </a:fld>
            <a:endParaRPr lang="ru-RU"/>
          </a:p>
        </p:txBody>
      </p:sp>
    </p:spTree>
    <p:extLst>
      <p:ext uri="{BB962C8B-B14F-4D97-AF65-F5344CB8AC3E}">
        <p14:creationId xmlns:p14="http://schemas.microsoft.com/office/powerpoint/2010/main" val="232364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782" y="1289154"/>
            <a:ext cx="10732957" cy="784435"/>
          </a:xfrm>
        </p:spPr>
        <p:txBody>
          <a:bodyPr>
            <a:normAutofit/>
          </a:bodyPr>
          <a:lstStyle/>
          <a:p>
            <a:pPr marL="0" indent="0">
              <a:buNone/>
            </a:pPr>
            <a:r>
              <a:rPr lang="el-GR" dirty="0"/>
              <a:t>Τρέχουμε την εντολή </a:t>
            </a:r>
            <a:r>
              <a:rPr lang="en-US" dirty="0"/>
              <a:t>./</a:t>
            </a:r>
            <a:r>
              <a:rPr lang="en-US" dirty="0" err="1"/>
              <a:t>darknet</a:t>
            </a:r>
            <a:r>
              <a:rPr lang="en-US" dirty="0"/>
              <a:t> </a:t>
            </a:r>
            <a:r>
              <a:rPr lang="el-GR" dirty="0"/>
              <a:t>με τις απαραίτητες παραμέτρους και ξεκινάει η επανάληψη της αναγνώρισης των αντικειμένων.</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45" y="2220944"/>
            <a:ext cx="9429621" cy="3018118"/>
          </a:xfrm>
          <a:prstGeom prst="rect">
            <a:avLst/>
          </a:prstGeom>
        </p:spPr>
      </p:pic>
      <p:sp>
        <p:nvSpPr>
          <p:cNvPr id="5" name="Заголовок 1">
            <a:extLst>
              <a:ext uri="{FF2B5EF4-FFF2-40B4-BE49-F238E27FC236}">
                <a16:creationId xmlns:a16="http://schemas.microsoft.com/office/drawing/2014/main" id="{8920403E-F3FB-48C2-9619-7DD2FF4004FD}"/>
              </a:ext>
            </a:extLst>
          </p:cNvPr>
          <p:cNvSpPr>
            <a:spLocks noGrp="1"/>
          </p:cNvSpPr>
          <p:nvPr>
            <p:ph type="title"/>
          </p:nvPr>
        </p:nvSpPr>
        <p:spPr>
          <a:xfrm>
            <a:off x="338400" y="452718"/>
            <a:ext cx="10732957" cy="836436"/>
          </a:xfrm>
        </p:spPr>
        <p:txBody>
          <a:bodyPr/>
          <a:lstStyle/>
          <a:p>
            <a:r>
              <a:rPr lang="el-GR" dirty="0"/>
              <a:t>Νευρωνικό δίκτυο – Τεχνητή Νοημοσύνη</a:t>
            </a:r>
            <a:endParaRPr lang="ru-RU" dirty="0"/>
          </a:p>
        </p:txBody>
      </p:sp>
      <p:sp>
        <p:nvSpPr>
          <p:cNvPr id="6" name="Объект 2">
            <a:extLst>
              <a:ext uri="{FF2B5EF4-FFF2-40B4-BE49-F238E27FC236}">
                <a16:creationId xmlns:a16="http://schemas.microsoft.com/office/drawing/2014/main" id="{383789D3-1044-4377-A818-B438401A562B}"/>
              </a:ext>
            </a:extLst>
          </p:cNvPr>
          <p:cNvSpPr txBox="1">
            <a:spLocks/>
          </p:cNvSpPr>
          <p:nvPr/>
        </p:nvSpPr>
        <p:spPr>
          <a:xfrm>
            <a:off x="338399" y="5371427"/>
            <a:ext cx="11194855" cy="10093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Font typeface="Wingdings 3" charset="2"/>
              <a:buNone/>
            </a:pPr>
            <a:r>
              <a:rPr lang="el-GR" dirty="0"/>
              <a:t>Συγκεκριμένα, είναι δυνατή η αναγνώριση 9000 αντικειμένων, μεταξύ των οποίων είναι η φωτιά και αντικείμενα τα οποία μπορούν να την προκαλέσουν όπως αναφλεκτήρας μπιτόνι βενζίνης, σπάνια ή άγρια είδη ζώων καθώς και μπάζα και απορρίμματα.</a:t>
            </a:r>
            <a:endParaRPr lang="ru-RU" dirty="0"/>
          </a:p>
        </p:txBody>
      </p:sp>
      <p:sp>
        <p:nvSpPr>
          <p:cNvPr id="7" name="Θέση αριθμού διαφάνειας 6">
            <a:extLst>
              <a:ext uri="{FF2B5EF4-FFF2-40B4-BE49-F238E27FC236}">
                <a16:creationId xmlns:a16="http://schemas.microsoft.com/office/drawing/2014/main" id="{9EE7C832-709D-4B5B-9653-B985268F003D}"/>
              </a:ext>
            </a:extLst>
          </p:cNvPr>
          <p:cNvSpPr>
            <a:spLocks noGrp="1"/>
          </p:cNvSpPr>
          <p:nvPr>
            <p:ph type="sldNum" sz="quarter" idx="12"/>
          </p:nvPr>
        </p:nvSpPr>
        <p:spPr/>
        <p:txBody>
          <a:bodyPr/>
          <a:lstStyle/>
          <a:p>
            <a:fld id="{CA70F9DE-27D7-42AA-9F8A-D10656C3211D}" type="slidenum">
              <a:rPr lang="ru-RU" smtClean="0"/>
              <a:t>13</a:t>
            </a:fld>
            <a:endParaRPr lang="ru-RU"/>
          </a:p>
        </p:txBody>
      </p:sp>
    </p:spTree>
    <p:extLst>
      <p:ext uri="{BB962C8B-B14F-4D97-AF65-F5344CB8AC3E}">
        <p14:creationId xmlns:p14="http://schemas.microsoft.com/office/powerpoint/2010/main" val="401979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67" y="439466"/>
            <a:ext cx="10461600" cy="1400530"/>
          </a:xfrm>
        </p:spPr>
        <p:txBody>
          <a:bodyPr/>
          <a:lstStyle/>
          <a:p>
            <a:r>
              <a:rPr lang="el-GR" dirty="0"/>
              <a:t>Συλλογή &amp; καταγραφή περιβαλλοντικών δεδομένων</a:t>
            </a:r>
            <a:endParaRPr lang="ru-RU" dirty="0"/>
          </a:p>
        </p:txBody>
      </p:sp>
      <p:sp>
        <p:nvSpPr>
          <p:cNvPr id="3" name="Объект 2"/>
          <p:cNvSpPr>
            <a:spLocks noGrp="1"/>
          </p:cNvSpPr>
          <p:nvPr>
            <p:ph idx="1"/>
          </p:nvPr>
        </p:nvSpPr>
        <p:spPr>
          <a:xfrm>
            <a:off x="381066" y="1986657"/>
            <a:ext cx="5180285" cy="4009409"/>
          </a:xfrm>
        </p:spPr>
        <p:txBody>
          <a:bodyPr>
            <a:normAutofit lnSpcReduction="10000"/>
          </a:bodyPr>
          <a:lstStyle/>
          <a:p>
            <a:pPr marL="0" indent="0">
              <a:buNone/>
            </a:pPr>
            <a:r>
              <a:rPr lang="el-GR" dirty="0"/>
              <a:t>Επιπρόσθετα, στο ρομπότ βρίσκεται προσαρμοσμένο ένα κύκλωμα συλλογής και καταγραφής περιβαλλοντικών δεδομένων όπως θερμοκρασία, υγρασία, ατμοσφαιρική πίεση, υψόμετρο καθώς και ανίχνευση καπνού. </a:t>
            </a:r>
          </a:p>
          <a:p>
            <a:pPr marL="0" indent="0">
              <a:buNone/>
            </a:pPr>
            <a:r>
              <a:rPr lang="el-GR" dirty="0"/>
              <a:t>Το κύκλωμα είναι βασισμένο σε ένα μικροεπεξεργαστή </a:t>
            </a:r>
            <a:r>
              <a:rPr lang="en-US" dirty="0" err="1"/>
              <a:t>NodeMCU</a:t>
            </a:r>
            <a:r>
              <a:rPr lang="en-US" dirty="0"/>
              <a:t> ESP-8266 </a:t>
            </a:r>
            <a:r>
              <a:rPr lang="el-GR" dirty="0"/>
              <a:t>ο οποίος ελέγχει ένα αισθητήρα πίεσης </a:t>
            </a:r>
            <a:r>
              <a:rPr lang="en-US" dirty="0"/>
              <a:t>BMP-280, </a:t>
            </a:r>
            <a:r>
              <a:rPr lang="el-GR" dirty="0"/>
              <a:t>έναν αισθητήρα θερμοκρασίας-υγρασίας </a:t>
            </a:r>
            <a:r>
              <a:rPr lang="en-US" dirty="0"/>
              <a:t>DHT-11 </a:t>
            </a:r>
            <a:r>
              <a:rPr lang="el-GR" dirty="0"/>
              <a:t>και έναν αισθητήρα καπνού </a:t>
            </a:r>
            <a:r>
              <a:rPr lang="en-US" dirty="0"/>
              <a:t>MQ-2.</a:t>
            </a:r>
            <a:endParaRPr lang="ru-RU" dirty="0"/>
          </a:p>
        </p:txBody>
      </p:sp>
      <p:pic>
        <p:nvPicPr>
          <p:cNvPr id="5" name="Εικόνα 4" descr="Εικόνα που περιέχει ηλεκτρονικές συσκευές, κύκλωμα, ποντίκι&#10;&#10;Περιγραφή που δημιουργήθηκε αυτόματα">
            <a:extLst>
              <a:ext uri="{FF2B5EF4-FFF2-40B4-BE49-F238E27FC236}">
                <a16:creationId xmlns:a16="http://schemas.microsoft.com/office/drawing/2014/main" id="{5F1A3E1A-C9D2-4E8D-A1E7-1334F9BC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351" y="2194605"/>
            <a:ext cx="6249583" cy="3593511"/>
          </a:xfrm>
          <a:prstGeom prst="rect">
            <a:avLst/>
          </a:prstGeom>
        </p:spPr>
      </p:pic>
      <p:sp>
        <p:nvSpPr>
          <p:cNvPr id="7" name="Θέση αριθμού διαφάνειας 6">
            <a:extLst>
              <a:ext uri="{FF2B5EF4-FFF2-40B4-BE49-F238E27FC236}">
                <a16:creationId xmlns:a16="http://schemas.microsoft.com/office/drawing/2014/main" id="{F10916C2-0D11-45C0-8B53-B5003ECA2B21}"/>
              </a:ext>
            </a:extLst>
          </p:cNvPr>
          <p:cNvSpPr>
            <a:spLocks noGrp="1"/>
          </p:cNvSpPr>
          <p:nvPr>
            <p:ph type="sldNum" sz="quarter" idx="12"/>
          </p:nvPr>
        </p:nvSpPr>
        <p:spPr/>
        <p:txBody>
          <a:bodyPr/>
          <a:lstStyle/>
          <a:p>
            <a:fld id="{CA70F9DE-27D7-42AA-9F8A-D10656C3211D}" type="slidenum">
              <a:rPr lang="ru-RU" smtClean="0"/>
              <a:t>14</a:t>
            </a:fld>
            <a:endParaRPr lang="ru-RU"/>
          </a:p>
        </p:txBody>
      </p:sp>
    </p:spTree>
    <p:extLst>
      <p:ext uri="{BB962C8B-B14F-4D97-AF65-F5344CB8AC3E}">
        <p14:creationId xmlns:p14="http://schemas.microsoft.com/office/powerpoint/2010/main" val="262525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67" y="439466"/>
            <a:ext cx="10461600" cy="1400530"/>
          </a:xfrm>
        </p:spPr>
        <p:txBody>
          <a:bodyPr/>
          <a:lstStyle/>
          <a:p>
            <a:r>
              <a:rPr lang="el-GR" dirty="0"/>
              <a:t>Συλλογή &amp; καταγραφή περιβαλλοντικών δεδομένων</a:t>
            </a:r>
            <a:endParaRPr lang="ru-RU" dirty="0"/>
          </a:p>
        </p:txBody>
      </p:sp>
      <p:sp>
        <p:nvSpPr>
          <p:cNvPr id="3" name="Объект 2"/>
          <p:cNvSpPr>
            <a:spLocks noGrp="1"/>
          </p:cNvSpPr>
          <p:nvPr>
            <p:ph idx="1"/>
          </p:nvPr>
        </p:nvSpPr>
        <p:spPr>
          <a:xfrm>
            <a:off x="381066" y="1986657"/>
            <a:ext cx="5180285" cy="4009409"/>
          </a:xfrm>
        </p:spPr>
        <p:txBody>
          <a:bodyPr>
            <a:normAutofit/>
          </a:bodyPr>
          <a:lstStyle/>
          <a:p>
            <a:pPr marL="0" indent="0">
              <a:buNone/>
            </a:pPr>
            <a:r>
              <a:rPr lang="el-GR" dirty="0"/>
              <a:t>Οι αισθητήρες συλλέγουν τα δεδομένα και τα μεταφέρουν ασύρματα μέσω του </a:t>
            </a:r>
            <a:r>
              <a:rPr lang="en-US" dirty="0" err="1"/>
              <a:t>WiFi</a:t>
            </a:r>
            <a:r>
              <a:rPr lang="en-US" dirty="0"/>
              <a:t> </a:t>
            </a:r>
            <a:r>
              <a:rPr lang="el-GR" dirty="0"/>
              <a:t>δικτύου του </a:t>
            </a:r>
            <a:r>
              <a:rPr lang="en-US" dirty="0"/>
              <a:t>ESP-8266 </a:t>
            </a:r>
            <a:r>
              <a:rPr lang="el-GR" dirty="0"/>
              <a:t>σε  </a:t>
            </a:r>
            <a:r>
              <a:rPr lang="en-US" dirty="0"/>
              <a:t>Web Server </a:t>
            </a:r>
            <a:r>
              <a:rPr lang="el-GR" dirty="0"/>
              <a:t>όπου καταγράφονται σε ιστοσελίδα σε μορφή </a:t>
            </a:r>
            <a:r>
              <a:rPr lang="en-US" dirty="0"/>
              <a:t>HTML</a:t>
            </a:r>
            <a:r>
              <a:rPr lang="el-GR" dirty="0"/>
              <a:t>. Η ανανέωση των δεδομένων και της </a:t>
            </a:r>
            <a:r>
              <a:rPr lang="en-US" dirty="0"/>
              <a:t>IP</a:t>
            </a:r>
            <a:r>
              <a:rPr lang="el-GR" dirty="0"/>
              <a:t> γίνεται όταν ζητηθεί ή με ανανέωση της ιστοσελίδας από το χρήστη.</a:t>
            </a:r>
            <a:endParaRPr lang="en-US" dirty="0"/>
          </a:p>
          <a:p>
            <a:pPr marL="0" indent="0">
              <a:buNone/>
            </a:pPr>
            <a:r>
              <a:rPr lang="el-GR" dirty="0"/>
              <a:t>Έτσι το ρομπότ μπορεί να μεταδίδει, εκτός από εικόνα και φωτογραφίες, και τα δεδομένα του περιβάλλοντος που κινείται</a:t>
            </a:r>
            <a:r>
              <a:rPr lang="en-US" dirty="0"/>
              <a:t>.</a:t>
            </a:r>
            <a:endParaRPr lang="ru-RU" dirty="0"/>
          </a:p>
        </p:txBody>
      </p:sp>
      <p:pic>
        <p:nvPicPr>
          <p:cNvPr id="6" name="Εικόνα 5" descr="Εικόνα που περιέχει εσωτερικό, πίνακας, οθόνη, υπολογιστής&#10;&#10;Περιγραφή που δημιουργήθηκε αυτόματα">
            <a:extLst>
              <a:ext uri="{FF2B5EF4-FFF2-40B4-BE49-F238E27FC236}">
                <a16:creationId xmlns:a16="http://schemas.microsoft.com/office/drawing/2014/main" id="{0D2C289C-DE13-4021-B531-CBE63F8FB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561" y="1622947"/>
            <a:ext cx="5180285" cy="4694633"/>
          </a:xfrm>
          <a:prstGeom prst="rect">
            <a:avLst/>
          </a:prstGeom>
        </p:spPr>
      </p:pic>
      <p:pic>
        <p:nvPicPr>
          <p:cNvPr id="10" name="Εικόνα 9" descr="Εικόνα που περιέχει κείμενο&#10;&#10;Περιγραφή που δημιουργήθηκε αυτόματα">
            <a:extLst>
              <a:ext uri="{FF2B5EF4-FFF2-40B4-BE49-F238E27FC236}">
                <a16:creationId xmlns:a16="http://schemas.microsoft.com/office/drawing/2014/main" id="{E428C3E7-FA6F-46F5-8EA6-E028949A1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351" y="3689737"/>
            <a:ext cx="3948451" cy="2656536"/>
          </a:xfrm>
          <a:prstGeom prst="rect">
            <a:avLst/>
          </a:prstGeom>
        </p:spPr>
      </p:pic>
      <p:sp>
        <p:nvSpPr>
          <p:cNvPr id="12" name="Θέση αριθμού διαφάνειας 11">
            <a:extLst>
              <a:ext uri="{FF2B5EF4-FFF2-40B4-BE49-F238E27FC236}">
                <a16:creationId xmlns:a16="http://schemas.microsoft.com/office/drawing/2014/main" id="{B19E6ED4-F80C-4CA0-965F-FCF6737133AE}"/>
              </a:ext>
            </a:extLst>
          </p:cNvPr>
          <p:cNvSpPr>
            <a:spLocks noGrp="1"/>
          </p:cNvSpPr>
          <p:nvPr>
            <p:ph type="sldNum" sz="quarter" idx="12"/>
          </p:nvPr>
        </p:nvSpPr>
        <p:spPr/>
        <p:txBody>
          <a:bodyPr/>
          <a:lstStyle/>
          <a:p>
            <a:fld id="{CA70F9DE-27D7-42AA-9F8A-D10656C3211D}" type="slidenum">
              <a:rPr lang="ru-RU" smtClean="0"/>
              <a:t>15</a:t>
            </a:fld>
            <a:endParaRPr lang="ru-RU"/>
          </a:p>
        </p:txBody>
      </p:sp>
    </p:spTree>
    <p:extLst>
      <p:ext uri="{BB962C8B-B14F-4D97-AF65-F5344CB8AC3E}">
        <p14:creationId xmlns:p14="http://schemas.microsoft.com/office/powerpoint/2010/main" val="283587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4555" y="452718"/>
            <a:ext cx="9404723" cy="804519"/>
          </a:xfrm>
        </p:spPr>
        <p:txBody>
          <a:bodyPr/>
          <a:lstStyle/>
          <a:p>
            <a:r>
              <a:rPr lang="el-GR" dirty="0"/>
              <a:t>Ενέργεια &amp; Αυτονομία</a:t>
            </a:r>
            <a:endParaRPr lang="ru-RU" dirty="0"/>
          </a:p>
        </p:txBody>
      </p:sp>
      <p:sp>
        <p:nvSpPr>
          <p:cNvPr id="3" name="Объект 2"/>
          <p:cNvSpPr>
            <a:spLocks noGrp="1"/>
          </p:cNvSpPr>
          <p:nvPr>
            <p:ph idx="1"/>
          </p:nvPr>
        </p:nvSpPr>
        <p:spPr>
          <a:xfrm>
            <a:off x="344555" y="1257237"/>
            <a:ext cx="10800521" cy="1589504"/>
          </a:xfrm>
        </p:spPr>
        <p:txBody>
          <a:bodyPr>
            <a:normAutofit lnSpcReduction="10000"/>
          </a:bodyPr>
          <a:lstStyle/>
          <a:p>
            <a:pPr marL="0" indent="0" algn="just">
              <a:buNone/>
            </a:pPr>
            <a:r>
              <a:rPr lang="el-GR" dirty="0"/>
              <a:t>Η εφαρμογή απαιτεί την αυτονομία του ρομπότ σε ένα δάσος ή σε άλλο φυσικό περιβάλλον για μεγάλο χρονικό διάστημα. Για το λόγο αυτό προστέθηκε εκτός από την επαναφορτιζόμενη μπαταρία </a:t>
            </a:r>
            <a:r>
              <a:rPr lang="en-US" dirty="0" err="1"/>
              <a:t>Lipo</a:t>
            </a:r>
            <a:r>
              <a:rPr lang="el-GR" dirty="0"/>
              <a:t> 7</a:t>
            </a:r>
            <a:r>
              <a:rPr lang="en-US" dirty="0"/>
              <a:t>,4V, 2500mAh</a:t>
            </a:r>
            <a:r>
              <a:rPr lang="el-GR" dirty="0"/>
              <a:t>,</a:t>
            </a:r>
            <a:r>
              <a:rPr lang="en-US" dirty="0"/>
              <a:t> </a:t>
            </a:r>
            <a:r>
              <a:rPr lang="el-GR" dirty="0"/>
              <a:t>κι ένα ηλιακό </a:t>
            </a:r>
            <a:r>
              <a:rPr lang="en-US" dirty="0"/>
              <a:t>solar panel </a:t>
            </a:r>
            <a:r>
              <a:rPr lang="el-GR" dirty="0"/>
              <a:t>των 6</a:t>
            </a:r>
            <a:r>
              <a:rPr lang="en-US" dirty="0"/>
              <a:t>v.</a:t>
            </a:r>
            <a:r>
              <a:rPr lang="el-GR" dirty="0"/>
              <a:t> Έτσι η μπαταρία θα μπορεί να μην ξεφορτίζει για μεγάλο χρονικό διάστημα χρησιμοποιώντας ταυτόχρονα και οικολογικές πηγές ενέργειας.</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8048" y="2846741"/>
            <a:ext cx="6253534" cy="3710878"/>
          </a:xfrm>
          <a:prstGeom prst="rect">
            <a:avLst/>
          </a:prstGeom>
        </p:spPr>
      </p:pic>
      <p:sp>
        <p:nvSpPr>
          <p:cNvPr id="6" name="Θέση αριθμού διαφάνειας 5">
            <a:extLst>
              <a:ext uri="{FF2B5EF4-FFF2-40B4-BE49-F238E27FC236}">
                <a16:creationId xmlns:a16="http://schemas.microsoft.com/office/drawing/2014/main" id="{7ED82561-993C-40DD-A146-4FF221152062}"/>
              </a:ext>
            </a:extLst>
          </p:cNvPr>
          <p:cNvSpPr>
            <a:spLocks noGrp="1"/>
          </p:cNvSpPr>
          <p:nvPr>
            <p:ph type="sldNum" sz="quarter" idx="12"/>
          </p:nvPr>
        </p:nvSpPr>
        <p:spPr/>
        <p:txBody>
          <a:bodyPr/>
          <a:lstStyle/>
          <a:p>
            <a:fld id="{CA70F9DE-27D7-42AA-9F8A-D10656C3211D}" type="slidenum">
              <a:rPr lang="ru-RU" smtClean="0"/>
              <a:t>16</a:t>
            </a:fld>
            <a:endParaRPr lang="ru-RU"/>
          </a:p>
        </p:txBody>
      </p:sp>
    </p:spTree>
    <p:extLst>
      <p:ext uri="{BB962C8B-B14F-4D97-AF65-F5344CB8AC3E}">
        <p14:creationId xmlns:p14="http://schemas.microsoft.com/office/powerpoint/2010/main" val="176590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Заголовок 1"/>
          <p:cNvSpPr>
            <a:spLocks noGrp="1"/>
          </p:cNvSpPr>
          <p:nvPr>
            <p:ph type="title"/>
          </p:nvPr>
        </p:nvSpPr>
        <p:spPr>
          <a:xfrm>
            <a:off x="648930" y="509346"/>
            <a:ext cx="6188190" cy="854760"/>
          </a:xfrm>
        </p:spPr>
        <p:txBody>
          <a:bodyPr>
            <a:normAutofit/>
          </a:bodyPr>
          <a:lstStyle/>
          <a:p>
            <a:r>
              <a:rPr lang="el-GR" dirty="0">
                <a:solidFill>
                  <a:srgbClr val="EBEBEB"/>
                </a:solidFill>
              </a:rPr>
              <a:t>Συνολική κατασκευή</a:t>
            </a:r>
            <a:endParaRPr lang="ru-RU" dirty="0">
              <a:solidFill>
                <a:srgbClr val="EBEBEB"/>
              </a:solidFill>
            </a:endParaRPr>
          </a:p>
        </p:txBody>
      </p:sp>
      <p:sp>
        <p:nvSpPr>
          <p:cNvPr id="3" name="Объект 2"/>
          <p:cNvSpPr>
            <a:spLocks noGrp="1"/>
          </p:cNvSpPr>
          <p:nvPr>
            <p:ph idx="1"/>
          </p:nvPr>
        </p:nvSpPr>
        <p:spPr>
          <a:xfrm>
            <a:off x="381069" y="1344942"/>
            <a:ext cx="6758260" cy="5111645"/>
          </a:xfrm>
        </p:spPr>
        <p:txBody>
          <a:bodyPr>
            <a:normAutofit fontScale="92500" lnSpcReduction="20000"/>
          </a:bodyPr>
          <a:lstStyle/>
          <a:p>
            <a:pPr marL="0" indent="0">
              <a:buNone/>
            </a:pPr>
            <a:r>
              <a:rPr lang="el-GR" dirty="0">
                <a:solidFill>
                  <a:srgbClr val="FFFFFF"/>
                </a:solidFill>
              </a:rPr>
              <a:t>Το υλικό από το οποίο κατασκεύασα το ρομπότ, είναι λεπτό ξύλο για την βάση και </a:t>
            </a:r>
            <a:r>
              <a:rPr lang="el-GR" dirty="0" err="1">
                <a:solidFill>
                  <a:srgbClr val="FFFFFF"/>
                </a:solidFill>
              </a:rPr>
              <a:t>πλέξι</a:t>
            </a:r>
            <a:r>
              <a:rPr lang="el-GR" dirty="0">
                <a:solidFill>
                  <a:srgbClr val="FFFFFF"/>
                </a:solidFill>
              </a:rPr>
              <a:t> </a:t>
            </a:r>
            <a:r>
              <a:rPr lang="el-GR" dirty="0" err="1">
                <a:solidFill>
                  <a:srgbClr val="FFFFFF"/>
                </a:solidFill>
              </a:rPr>
              <a:t>γκλας</a:t>
            </a:r>
            <a:r>
              <a:rPr lang="el-GR" dirty="0">
                <a:solidFill>
                  <a:srgbClr val="FFFFFF"/>
                </a:solidFill>
              </a:rPr>
              <a:t> στα πόδια και σε ένα μέρος της βάσης για ανθεκτικότητα. Αποτελείται από 4 πόδια.</a:t>
            </a:r>
          </a:p>
          <a:p>
            <a:pPr marL="0" indent="0">
              <a:buNone/>
            </a:pPr>
            <a:r>
              <a:rPr lang="el-GR" dirty="0">
                <a:solidFill>
                  <a:srgbClr val="FFFFFF"/>
                </a:solidFill>
              </a:rPr>
              <a:t>Επάνω στην βάση στερεωμένα είναι </a:t>
            </a:r>
          </a:p>
          <a:p>
            <a:pPr>
              <a:buFont typeface="Wingdings" panose="05000000000000000000" pitchFamily="2" charset="2"/>
              <a:buChar char="v"/>
            </a:pPr>
            <a:r>
              <a:rPr lang="el-GR" dirty="0">
                <a:solidFill>
                  <a:srgbClr val="FFFFFF"/>
                </a:solidFill>
              </a:rPr>
              <a:t>ένας βραχίονας με κάμερα</a:t>
            </a:r>
            <a:r>
              <a:rPr lang="en-US" dirty="0">
                <a:solidFill>
                  <a:srgbClr val="FFFFFF"/>
                </a:solidFill>
              </a:rPr>
              <a:t> </a:t>
            </a:r>
            <a:r>
              <a:rPr lang="en-US" dirty="0" err="1">
                <a:solidFill>
                  <a:srgbClr val="FFFFFF"/>
                </a:solidFill>
              </a:rPr>
              <a:t>WiFi</a:t>
            </a:r>
            <a:endParaRPr lang="el-GR" dirty="0">
              <a:solidFill>
                <a:srgbClr val="FFFFFF"/>
              </a:solidFill>
            </a:endParaRPr>
          </a:p>
          <a:p>
            <a:pPr>
              <a:buFont typeface="Wingdings" panose="05000000000000000000" pitchFamily="2" charset="2"/>
              <a:buChar char="v"/>
            </a:pPr>
            <a:r>
              <a:rPr lang="el-GR" dirty="0">
                <a:solidFill>
                  <a:srgbClr val="FFFFFF"/>
                </a:solidFill>
              </a:rPr>
              <a:t>μία μπαταρία </a:t>
            </a:r>
          </a:p>
          <a:p>
            <a:pPr>
              <a:buFont typeface="Wingdings" panose="05000000000000000000" pitchFamily="2" charset="2"/>
              <a:buChar char="v"/>
            </a:pPr>
            <a:r>
              <a:rPr lang="el-GR" dirty="0">
                <a:solidFill>
                  <a:srgbClr val="FFFFFF"/>
                </a:solidFill>
              </a:rPr>
              <a:t>ένα </a:t>
            </a:r>
            <a:r>
              <a:rPr lang="en-US" dirty="0">
                <a:solidFill>
                  <a:srgbClr val="FFFFFF"/>
                </a:solidFill>
              </a:rPr>
              <a:t>solar panel </a:t>
            </a:r>
            <a:r>
              <a:rPr lang="el-GR" dirty="0">
                <a:solidFill>
                  <a:srgbClr val="FFFFFF"/>
                </a:solidFill>
              </a:rPr>
              <a:t>και </a:t>
            </a:r>
          </a:p>
          <a:p>
            <a:pPr>
              <a:buFont typeface="Wingdings" panose="05000000000000000000" pitchFamily="2" charset="2"/>
              <a:buChar char="v"/>
            </a:pPr>
            <a:r>
              <a:rPr lang="el-GR" dirty="0">
                <a:solidFill>
                  <a:srgbClr val="FFFFFF"/>
                </a:solidFill>
              </a:rPr>
              <a:t>ένα </a:t>
            </a:r>
            <a:r>
              <a:rPr lang="en-US" dirty="0">
                <a:solidFill>
                  <a:srgbClr val="FFFFFF"/>
                </a:solidFill>
              </a:rPr>
              <a:t>Arduino Uno</a:t>
            </a:r>
          </a:p>
          <a:p>
            <a:pPr marL="0" indent="0">
              <a:buNone/>
            </a:pPr>
            <a:r>
              <a:rPr lang="el-GR" dirty="0">
                <a:solidFill>
                  <a:srgbClr val="FFFFFF"/>
                </a:solidFill>
              </a:rPr>
              <a:t>Επιπρόσθετα, τοποθετείται επάνω στη βάση το κύκλωμα καταγραφής περιβαλλοντικών δεδομένων που περιλαμβάνει </a:t>
            </a:r>
          </a:p>
          <a:p>
            <a:pPr>
              <a:buFont typeface="Wingdings" panose="05000000000000000000" pitchFamily="2" charset="2"/>
              <a:buChar char="v"/>
            </a:pPr>
            <a:r>
              <a:rPr lang="el-GR" dirty="0">
                <a:solidFill>
                  <a:srgbClr val="FFFFFF"/>
                </a:solidFill>
              </a:rPr>
              <a:t>ένα </a:t>
            </a:r>
            <a:r>
              <a:rPr lang="en-US" dirty="0" err="1"/>
              <a:t>NodeMCU</a:t>
            </a:r>
            <a:r>
              <a:rPr lang="en-US" dirty="0"/>
              <a:t> ESP-8266 </a:t>
            </a:r>
            <a:endParaRPr lang="el-GR" dirty="0"/>
          </a:p>
          <a:p>
            <a:pPr>
              <a:buFont typeface="Wingdings" panose="05000000000000000000" pitchFamily="2" charset="2"/>
              <a:buChar char="v"/>
            </a:pPr>
            <a:r>
              <a:rPr lang="el-GR" dirty="0"/>
              <a:t>ένα αισθητήρα πίεσης </a:t>
            </a:r>
            <a:r>
              <a:rPr lang="en-US" dirty="0"/>
              <a:t>BMP-280, </a:t>
            </a:r>
            <a:endParaRPr lang="el-GR" dirty="0"/>
          </a:p>
          <a:p>
            <a:pPr>
              <a:buFont typeface="Wingdings" panose="05000000000000000000" pitchFamily="2" charset="2"/>
              <a:buChar char="v"/>
            </a:pPr>
            <a:r>
              <a:rPr lang="el-GR" dirty="0"/>
              <a:t>έναν αισθητήρα θερμοκρασίας-υγρασίας </a:t>
            </a:r>
            <a:r>
              <a:rPr lang="en-US" dirty="0"/>
              <a:t>DHT-11</a:t>
            </a:r>
            <a:r>
              <a:rPr lang="el-GR" dirty="0"/>
              <a:t> και </a:t>
            </a:r>
          </a:p>
          <a:p>
            <a:pPr>
              <a:buFont typeface="Wingdings" panose="05000000000000000000" pitchFamily="2" charset="2"/>
              <a:buChar char="v"/>
            </a:pPr>
            <a:r>
              <a:rPr lang="el-GR" dirty="0"/>
              <a:t>έναν αισθητήρα καπνού </a:t>
            </a:r>
            <a:r>
              <a:rPr lang="en-US" dirty="0"/>
              <a:t>MQ-2.</a:t>
            </a:r>
            <a:endParaRPr lang="en-US" dirty="0">
              <a:solidFill>
                <a:srgbClr val="FFFFFF"/>
              </a:solidFill>
            </a:endParaRPr>
          </a:p>
          <a:p>
            <a:pPr marL="0" indent="0">
              <a:buNone/>
            </a:pPr>
            <a:endParaRPr lang="en-US" dirty="0">
              <a:solidFill>
                <a:srgbClr val="FFFFFF"/>
              </a:solidFill>
            </a:endParaRPr>
          </a:p>
          <a:p>
            <a:pPr marL="0" indent="0">
              <a:buNone/>
            </a:pPr>
            <a:endParaRPr lang="el-GR" dirty="0">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Рисунок 4">
            <a:extLst>
              <a:ext uri="{FF2B5EF4-FFF2-40B4-BE49-F238E27FC236}">
                <a16:creationId xmlns:a16="http://schemas.microsoft.com/office/drawing/2014/main" id="{34751442-8F1B-4B1A-B19E-C8771A15CE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7860"/>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4" name="Рисунок 3">
            <a:extLst>
              <a:ext uri="{FF2B5EF4-FFF2-40B4-BE49-F238E27FC236}">
                <a16:creationId xmlns:a16="http://schemas.microsoft.com/office/drawing/2014/main" id="{F0E5D2DA-5150-4603-92BB-899D1E022D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 b="7882"/>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7" name="Θέση αριθμού διαφάνειας 6">
            <a:extLst>
              <a:ext uri="{FF2B5EF4-FFF2-40B4-BE49-F238E27FC236}">
                <a16:creationId xmlns:a16="http://schemas.microsoft.com/office/drawing/2014/main" id="{D6655B86-8A85-435E-AB85-87D48718409E}"/>
              </a:ext>
            </a:extLst>
          </p:cNvPr>
          <p:cNvSpPr>
            <a:spLocks noGrp="1"/>
          </p:cNvSpPr>
          <p:nvPr>
            <p:ph type="sldNum" sz="quarter" idx="12"/>
          </p:nvPr>
        </p:nvSpPr>
        <p:spPr/>
        <p:txBody>
          <a:bodyPr/>
          <a:lstStyle/>
          <a:p>
            <a:fld id="{CA70F9DE-27D7-42AA-9F8A-D10656C3211D}" type="slidenum">
              <a:rPr lang="ru-RU" smtClean="0"/>
              <a:t>17</a:t>
            </a:fld>
            <a:endParaRPr lang="ru-RU"/>
          </a:p>
        </p:txBody>
      </p:sp>
    </p:spTree>
    <p:extLst>
      <p:ext uri="{BB962C8B-B14F-4D97-AF65-F5344CB8AC3E}">
        <p14:creationId xmlns:p14="http://schemas.microsoft.com/office/powerpoint/2010/main" val="1819355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878CAE-3D00-48FD-A8C2-2B7DD3EBA618}"/>
              </a:ext>
            </a:extLst>
          </p:cNvPr>
          <p:cNvSpPr>
            <a:spLocks noGrp="1"/>
          </p:cNvSpPr>
          <p:nvPr>
            <p:ph type="title"/>
          </p:nvPr>
        </p:nvSpPr>
        <p:spPr>
          <a:xfrm>
            <a:off x="417019" y="452718"/>
            <a:ext cx="9404723" cy="878541"/>
          </a:xfrm>
        </p:spPr>
        <p:txBody>
          <a:bodyPr/>
          <a:lstStyle/>
          <a:p>
            <a:r>
              <a:rPr lang="el-GR" dirty="0"/>
              <a:t>Επεκτάσεις – προσθήκες- βελτιώσεις</a:t>
            </a:r>
          </a:p>
        </p:txBody>
      </p:sp>
      <p:sp>
        <p:nvSpPr>
          <p:cNvPr id="3" name="Θέση περιεχομένου 2">
            <a:extLst>
              <a:ext uri="{FF2B5EF4-FFF2-40B4-BE49-F238E27FC236}">
                <a16:creationId xmlns:a16="http://schemas.microsoft.com/office/drawing/2014/main" id="{D6E5735A-4B26-4FE1-848A-D0E34D428899}"/>
              </a:ext>
            </a:extLst>
          </p:cNvPr>
          <p:cNvSpPr>
            <a:spLocks noGrp="1"/>
          </p:cNvSpPr>
          <p:nvPr>
            <p:ph idx="1"/>
          </p:nvPr>
        </p:nvSpPr>
        <p:spPr>
          <a:xfrm>
            <a:off x="417019" y="1578460"/>
            <a:ext cx="8502129" cy="4195481"/>
          </a:xfrm>
        </p:spPr>
        <p:txBody>
          <a:bodyPr/>
          <a:lstStyle/>
          <a:p>
            <a:pPr marL="0" indent="0">
              <a:buNone/>
            </a:pPr>
            <a:r>
              <a:rPr lang="el-GR" dirty="0"/>
              <a:t>Το παραπάνω </a:t>
            </a:r>
            <a:r>
              <a:rPr lang="en-US" dirty="0"/>
              <a:t>project </a:t>
            </a:r>
            <a:r>
              <a:rPr lang="el-GR" dirty="0"/>
              <a:t>επιδέχεται διάφορες επεκτάσεις και προσθήκες</a:t>
            </a:r>
            <a:r>
              <a:rPr lang="en-US" dirty="0"/>
              <a:t> </a:t>
            </a:r>
            <a:r>
              <a:rPr lang="el-GR" dirty="0"/>
              <a:t>για μεγαλύτερη αυτονομία και καλύτερο έλεγχο:</a:t>
            </a:r>
          </a:p>
          <a:p>
            <a:r>
              <a:rPr lang="el-GR" dirty="0"/>
              <a:t>Λόγω των συνθηκών τους τελευταίους 2 μήνες δεν μπόρεσαν να  γίνουν επαρκείς δοκιμές για την κίνηση σε ανώμαλο έδαφος, οπότε ίσως χρειαστούν πιθανές βελτιώσεις</a:t>
            </a:r>
          </a:p>
          <a:p>
            <a:r>
              <a:rPr lang="el-GR" dirty="0"/>
              <a:t>Η προσθήκη ενός </a:t>
            </a:r>
            <a:r>
              <a:rPr lang="en-US" dirty="0"/>
              <a:t>Raspberry PI </a:t>
            </a:r>
            <a:r>
              <a:rPr lang="el-GR" dirty="0"/>
              <a:t>στην κατασκευή θα χρησίμευε έτσι ώστε το ρομπότ να μπορεί να «τρέχει» τον κώδικα αναγνώρισης αντικειμένων αυτόνομα χωρίς τη χρήση </a:t>
            </a:r>
            <a:r>
              <a:rPr lang="en-US" dirty="0"/>
              <a:t>WAN </a:t>
            </a:r>
            <a:r>
              <a:rPr lang="el-GR" dirty="0"/>
              <a:t>και υπολογιστή</a:t>
            </a:r>
          </a:p>
          <a:p>
            <a:r>
              <a:rPr lang="el-GR" dirty="0"/>
              <a:t>Η προσθήκη ενός </a:t>
            </a:r>
            <a:r>
              <a:rPr lang="en-US" dirty="0"/>
              <a:t>GPS module </a:t>
            </a:r>
            <a:r>
              <a:rPr lang="el-GR" dirty="0"/>
              <a:t>θα βοηθούσε να καταγράφεται η ακριβής τοποθεσία του ρομπότ κάθε χρονική στιγμή και την τηλεκατεύθυνσή του εξ’ αποστάσεως</a:t>
            </a:r>
          </a:p>
          <a:p>
            <a:endParaRPr lang="el-GR" dirty="0"/>
          </a:p>
          <a:p>
            <a:endParaRPr lang="el-GR" dirty="0"/>
          </a:p>
        </p:txBody>
      </p:sp>
      <p:sp>
        <p:nvSpPr>
          <p:cNvPr id="4" name="Θέση αριθμού διαφάνειας 3">
            <a:extLst>
              <a:ext uri="{FF2B5EF4-FFF2-40B4-BE49-F238E27FC236}">
                <a16:creationId xmlns:a16="http://schemas.microsoft.com/office/drawing/2014/main" id="{1FE9128B-2895-4868-8840-EFAE6A3A3E5D}"/>
              </a:ext>
            </a:extLst>
          </p:cNvPr>
          <p:cNvSpPr>
            <a:spLocks noGrp="1"/>
          </p:cNvSpPr>
          <p:nvPr>
            <p:ph type="sldNum" sz="quarter" idx="12"/>
          </p:nvPr>
        </p:nvSpPr>
        <p:spPr/>
        <p:txBody>
          <a:bodyPr/>
          <a:lstStyle/>
          <a:p>
            <a:fld id="{CA70F9DE-27D7-42AA-9F8A-D10656C3211D}" type="slidenum">
              <a:rPr lang="ru-RU" smtClean="0"/>
              <a:t>18</a:t>
            </a:fld>
            <a:endParaRPr lang="ru-RU"/>
          </a:p>
        </p:txBody>
      </p:sp>
      <p:pic>
        <p:nvPicPr>
          <p:cNvPr id="5" name="Εικόνα 4">
            <a:extLst>
              <a:ext uri="{FF2B5EF4-FFF2-40B4-BE49-F238E27FC236}">
                <a16:creationId xmlns:a16="http://schemas.microsoft.com/office/drawing/2014/main" id="{0350E96E-3039-496A-950C-9502411A589D}"/>
              </a:ext>
            </a:extLst>
          </p:cNvPr>
          <p:cNvPicPr>
            <a:picLocks noChangeAspect="1"/>
          </p:cNvPicPr>
          <p:nvPr/>
        </p:nvPicPr>
        <p:blipFill>
          <a:blip r:embed="rId2"/>
          <a:stretch>
            <a:fillRect/>
          </a:stretch>
        </p:blipFill>
        <p:spPr>
          <a:xfrm>
            <a:off x="9051859" y="1495114"/>
            <a:ext cx="2723122" cy="1770029"/>
          </a:xfrm>
          <a:prstGeom prst="rect">
            <a:avLst/>
          </a:prstGeom>
        </p:spPr>
      </p:pic>
      <p:pic>
        <p:nvPicPr>
          <p:cNvPr id="6" name="Εικόνα 5">
            <a:extLst>
              <a:ext uri="{FF2B5EF4-FFF2-40B4-BE49-F238E27FC236}">
                <a16:creationId xmlns:a16="http://schemas.microsoft.com/office/drawing/2014/main" id="{B8510893-6C86-4A71-90BD-D8EF28404E24}"/>
              </a:ext>
            </a:extLst>
          </p:cNvPr>
          <p:cNvPicPr>
            <a:picLocks noChangeAspect="1"/>
          </p:cNvPicPr>
          <p:nvPr/>
        </p:nvPicPr>
        <p:blipFill>
          <a:blip r:embed="rId3"/>
          <a:stretch>
            <a:fillRect/>
          </a:stretch>
        </p:blipFill>
        <p:spPr>
          <a:xfrm>
            <a:off x="9187076" y="3676201"/>
            <a:ext cx="2452688" cy="2452688"/>
          </a:xfrm>
          <a:prstGeom prst="rect">
            <a:avLst/>
          </a:prstGeom>
        </p:spPr>
      </p:pic>
    </p:spTree>
    <p:extLst>
      <p:ext uri="{BB962C8B-B14F-4D97-AF65-F5344CB8AC3E}">
        <p14:creationId xmlns:p14="http://schemas.microsoft.com/office/powerpoint/2010/main" val="868410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400" y="452718"/>
            <a:ext cx="9404723" cy="836436"/>
          </a:xfrm>
        </p:spPr>
        <p:txBody>
          <a:bodyPr/>
          <a:lstStyle/>
          <a:p>
            <a:r>
              <a:rPr lang="el-GR" dirty="0"/>
              <a:t>Ευχαριστίες &amp; βιβλιογραφία</a:t>
            </a:r>
            <a:endParaRPr lang="ru-RU" dirty="0"/>
          </a:p>
        </p:txBody>
      </p:sp>
      <p:sp>
        <p:nvSpPr>
          <p:cNvPr id="3" name="Объект 2"/>
          <p:cNvSpPr>
            <a:spLocks noGrp="1"/>
          </p:cNvSpPr>
          <p:nvPr>
            <p:ph idx="1"/>
          </p:nvPr>
        </p:nvSpPr>
        <p:spPr>
          <a:xfrm>
            <a:off x="338400" y="1496310"/>
            <a:ext cx="10874243" cy="4737099"/>
          </a:xfrm>
        </p:spPr>
        <p:txBody>
          <a:bodyPr>
            <a:normAutofit/>
          </a:bodyPr>
          <a:lstStyle/>
          <a:p>
            <a:pPr marL="0" indent="0" algn="just">
              <a:buNone/>
            </a:pPr>
            <a:r>
              <a:rPr lang="el-GR" sz="2400" dirty="0"/>
              <a:t>Ευχαριστώ τον καθηγητή πληροφορικής και υποδιευθυντή του 2</a:t>
            </a:r>
            <a:r>
              <a:rPr lang="el-GR" sz="2400" baseline="30000" dirty="0"/>
              <a:t>ου</a:t>
            </a:r>
            <a:r>
              <a:rPr lang="el-GR" sz="2400" dirty="0"/>
              <a:t> ΓΕΛ Καλαμαριάς κύριο </a:t>
            </a:r>
            <a:r>
              <a:rPr lang="el-GR" sz="2400" dirty="0" err="1"/>
              <a:t>Νικολακάκη</a:t>
            </a:r>
            <a:r>
              <a:rPr lang="el-GR" sz="2400" dirty="0"/>
              <a:t> Γιώργο για την βοήθεια και το ενδιαφέρον το οποίο έδειξε και δείχνει για την εργασία μου</a:t>
            </a:r>
            <a:r>
              <a:rPr lang="en-US" sz="2400" dirty="0"/>
              <a:t>. </a:t>
            </a:r>
            <a:r>
              <a:rPr lang="el-GR" sz="2400" dirty="0"/>
              <a:t>Επίσης θέλω να ευχαριστήσω τον Πανελλήνιο Διαγωνισμό Ανοιχτών Τεχνολογιών </a:t>
            </a:r>
            <a:r>
              <a:rPr lang="en-US" sz="2400" dirty="0"/>
              <a:t>ROBOTICS ELLAK </a:t>
            </a:r>
            <a:r>
              <a:rPr lang="el-GR" sz="2400" dirty="0"/>
              <a:t>ο οποίος κάλυψε χρηματικά ένα μεγάλο μέρος αυτής της κατασκευής.</a:t>
            </a:r>
          </a:p>
          <a:p>
            <a:pPr marL="0" indent="0">
              <a:buNone/>
            </a:pPr>
            <a:endParaRPr lang="ru-RU" dirty="0"/>
          </a:p>
          <a:p>
            <a:pPr marL="0" indent="0">
              <a:buNone/>
            </a:pPr>
            <a:r>
              <a:rPr lang="el-GR" b="1" i="1" dirty="0"/>
              <a:t>Βιβλιογραφία</a:t>
            </a:r>
            <a:endParaRPr lang="ru-RU" dirty="0"/>
          </a:p>
          <a:p>
            <a:r>
              <a:rPr lang="el-GR" dirty="0">
                <a:solidFill>
                  <a:schemeClr val="accent3">
                    <a:lumMod val="60000"/>
                    <a:lumOff val="40000"/>
                  </a:schemeClr>
                </a:solidFill>
              </a:rPr>
              <a:t>1. </a:t>
            </a:r>
            <a:r>
              <a:rPr lang="el-GR" u="sng"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https://github.com/pjreddie/darknet/issues/903</a:t>
            </a:r>
            <a:endParaRPr lang="ru-RU" dirty="0">
              <a:solidFill>
                <a:schemeClr val="accent3">
                  <a:lumMod val="60000"/>
                  <a:lumOff val="40000"/>
                </a:schemeClr>
              </a:solidFill>
            </a:endParaRPr>
          </a:p>
          <a:p>
            <a:r>
              <a:rPr lang="en-US" dirty="0">
                <a:solidFill>
                  <a:schemeClr val="accent3">
                    <a:lumMod val="60000"/>
                    <a:lumOff val="40000"/>
                  </a:schemeClr>
                </a:solidFill>
              </a:rPr>
              <a:t>2. </a:t>
            </a:r>
            <a:r>
              <a:rPr lang="el-GR" u="sng"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https://github.com/AlexeyAB/darknet</a:t>
            </a:r>
            <a:endParaRPr lang="ru-RU" dirty="0">
              <a:solidFill>
                <a:schemeClr val="accent3">
                  <a:lumMod val="60000"/>
                  <a:lumOff val="40000"/>
                </a:schemeClr>
              </a:solidFill>
            </a:endParaRPr>
          </a:p>
          <a:p>
            <a:r>
              <a:rPr lang="en-US" dirty="0">
                <a:solidFill>
                  <a:schemeClr val="accent3">
                    <a:lumMod val="60000"/>
                    <a:lumOff val="40000"/>
                  </a:schemeClr>
                </a:solidFill>
              </a:rPr>
              <a:t>3. </a:t>
            </a:r>
            <a:r>
              <a:rPr lang="el-GR" u="sng"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https://mechatrofice.com/arduino/servo-motor</a:t>
            </a:r>
            <a:endParaRPr lang="ru-RU" dirty="0">
              <a:solidFill>
                <a:schemeClr val="accent3">
                  <a:lumMod val="60000"/>
                  <a:lumOff val="40000"/>
                </a:schemeClr>
              </a:solidFill>
            </a:endParaRPr>
          </a:p>
          <a:p>
            <a:endParaRPr lang="ru-RU" dirty="0"/>
          </a:p>
        </p:txBody>
      </p:sp>
      <p:sp>
        <p:nvSpPr>
          <p:cNvPr id="5" name="Θέση αριθμού διαφάνειας 4">
            <a:extLst>
              <a:ext uri="{FF2B5EF4-FFF2-40B4-BE49-F238E27FC236}">
                <a16:creationId xmlns:a16="http://schemas.microsoft.com/office/drawing/2014/main" id="{A54E85C0-54EB-43B3-B992-851DC61B02AB}"/>
              </a:ext>
            </a:extLst>
          </p:cNvPr>
          <p:cNvSpPr>
            <a:spLocks noGrp="1"/>
          </p:cNvSpPr>
          <p:nvPr>
            <p:ph type="sldNum" sz="quarter" idx="12"/>
          </p:nvPr>
        </p:nvSpPr>
        <p:spPr/>
        <p:txBody>
          <a:bodyPr/>
          <a:lstStyle/>
          <a:p>
            <a:fld id="{CA70F9DE-27D7-42AA-9F8A-D10656C3211D}" type="slidenum">
              <a:rPr lang="ru-RU" smtClean="0"/>
              <a:t>19</a:t>
            </a:fld>
            <a:endParaRPr lang="ru-RU"/>
          </a:p>
        </p:txBody>
      </p:sp>
    </p:spTree>
    <p:extLst>
      <p:ext uri="{BB962C8B-B14F-4D97-AF65-F5344CB8AC3E}">
        <p14:creationId xmlns:p14="http://schemas.microsoft.com/office/powerpoint/2010/main" val="346171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607551-0634-4933-8CBB-DC23D202176B}"/>
              </a:ext>
            </a:extLst>
          </p:cNvPr>
          <p:cNvSpPr>
            <a:spLocks noGrp="1"/>
          </p:cNvSpPr>
          <p:nvPr>
            <p:ph type="title"/>
          </p:nvPr>
        </p:nvSpPr>
        <p:spPr>
          <a:xfrm>
            <a:off x="646111" y="452718"/>
            <a:ext cx="9404723" cy="819491"/>
          </a:xfrm>
        </p:spPr>
        <p:txBody>
          <a:bodyPr/>
          <a:lstStyle/>
          <a:p>
            <a:r>
              <a:rPr lang="el-GR" dirty="0"/>
              <a:t>Εισαγωγή</a:t>
            </a:r>
          </a:p>
        </p:txBody>
      </p:sp>
      <p:sp>
        <p:nvSpPr>
          <p:cNvPr id="3" name="Θέση περιεχομένου 2">
            <a:extLst>
              <a:ext uri="{FF2B5EF4-FFF2-40B4-BE49-F238E27FC236}">
                <a16:creationId xmlns:a16="http://schemas.microsoft.com/office/drawing/2014/main" id="{44129DDE-7A25-47A0-94BB-5FEC261D82A4}"/>
              </a:ext>
            </a:extLst>
          </p:cNvPr>
          <p:cNvSpPr>
            <a:spLocks noGrp="1"/>
          </p:cNvSpPr>
          <p:nvPr>
            <p:ph idx="1"/>
          </p:nvPr>
        </p:nvSpPr>
        <p:spPr>
          <a:xfrm>
            <a:off x="646111" y="1272209"/>
            <a:ext cx="10446610" cy="4868329"/>
          </a:xfrm>
        </p:spPr>
        <p:txBody>
          <a:bodyPr>
            <a:noAutofit/>
          </a:bodyPr>
          <a:lstStyle/>
          <a:p>
            <a:pPr marL="0" indent="0" algn="just">
              <a:buNone/>
            </a:pPr>
            <a:r>
              <a:rPr lang="el-GR" dirty="0"/>
              <a:t>Το ρομπότ των δασών είναι ένας αυτόνομος τετράποδος φύλακας περιοχής, προγραμματισμένος και κατευθυνόμενος από κύκλωμα </a:t>
            </a:r>
            <a:r>
              <a:rPr lang="en-US" dirty="0"/>
              <a:t>A</a:t>
            </a:r>
            <a:r>
              <a:rPr lang="el-GR" dirty="0" err="1"/>
              <a:t>rduino</a:t>
            </a:r>
            <a:r>
              <a:rPr lang="el-GR" dirty="0"/>
              <a:t>, το οποίο πετυχαίνει κίνηση με την βοήθεια </a:t>
            </a:r>
            <a:r>
              <a:rPr lang="el-GR" dirty="0" err="1"/>
              <a:t>servo</a:t>
            </a:r>
            <a:r>
              <a:rPr lang="el-GR" dirty="0"/>
              <a:t> </a:t>
            </a:r>
            <a:r>
              <a:rPr lang="el-GR" dirty="0" err="1"/>
              <a:t>motors</a:t>
            </a:r>
            <a:r>
              <a:rPr lang="el-GR" dirty="0"/>
              <a:t> και "αντιλαμβάνεται" ερεθίσματα με τη βοήθεια αισθητήρων. Το ρομπότ παρακολουθεί κλιματικές αλλαγές στο περιβάλλον που κινείται, καθώς καταγράφει τιμές όπως θερμοκρασία, υγρασία, ατμοσφαιρική πίεση και υψόμετρο και αναγνωρίζει σημάδια πυρκαγιάς όπως φλόγες και καπνό. Επιπλέον, διαθέτει μία κάμερα με τη βοήθεια της οποίας αναγνωρίζει αλλοιώσεις-διαφοροποιήσεις στην εικόνα που καταγράφει και μεταδίδει, ενημερώνοντας είτε για πιθανή πυρκαγιά είτε για πιθανές αλλοιώσεις όπως αποψιλώσεις ή ρίψη απορριμμάτων και μπαζών στην περιοχή. Ένα επιπλέον χαρακτηριστικό του είναι ότι διαθέτει ένα </a:t>
            </a:r>
            <a:r>
              <a:rPr lang="el-GR" dirty="0" err="1"/>
              <a:t>solar</a:t>
            </a:r>
            <a:r>
              <a:rPr lang="el-GR" dirty="0"/>
              <a:t> </a:t>
            </a:r>
            <a:r>
              <a:rPr lang="el-GR" dirty="0" err="1"/>
              <a:t>panel</a:t>
            </a:r>
            <a:r>
              <a:rPr lang="el-GR" dirty="0"/>
              <a:t> με την χρήση του οποίου επαναφορτίζει τις μπαταρίες του, καθιστώντας το φιλικό προς το περιβάλλον. Τέλος, όλες οι τιμές των μετρήσεων από τους αισθητήρες καθώς και εικόνες από την αναγνώριση της περιοχής, μεταδίδονται και αποθηκεύονται </a:t>
            </a:r>
            <a:r>
              <a:rPr lang="el-GR" dirty="0" err="1"/>
              <a:t>online</a:t>
            </a:r>
            <a:r>
              <a:rPr lang="el-GR" dirty="0"/>
              <a:t> στο διαδίκτυο σε τοποθεσία που έχει πρόσβαση εξουσιοδοτημένος χρήστης.</a:t>
            </a:r>
          </a:p>
          <a:p>
            <a:pPr algn="just"/>
            <a:endParaRPr lang="el-GR" dirty="0"/>
          </a:p>
        </p:txBody>
      </p:sp>
      <p:sp>
        <p:nvSpPr>
          <p:cNvPr id="5" name="Θέση αριθμού διαφάνειας 4">
            <a:extLst>
              <a:ext uri="{FF2B5EF4-FFF2-40B4-BE49-F238E27FC236}">
                <a16:creationId xmlns:a16="http://schemas.microsoft.com/office/drawing/2014/main" id="{7EA3C088-0285-4DAF-A130-A74C67A5A6C6}"/>
              </a:ext>
            </a:extLst>
          </p:cNvPr>
          <p:cNvSpPr>
            <a:spLocks noGrp="1"/>
          </p:cNvSpPr>
          <p:nvPr>
            <p:ph type="sldNum" sz="quarter" idx="12"/>
          </p:nvPr>
        </p:nvSpPr>
        <p:spPr/>
        <p:txBody>
          <a:bodyPr/>
          <a:lstStyle/>
          <a:p>
            <a:fld id="{CA70F9DE-27D7-42AA-9F8A-D10656C3211D}" type="slidenum">
              <a:rPr lang="ru-RU" smtClean="0"/>
              <a:t>2</a:t>
            </a:fld>
            <a:endParaRPr lang="ru-RU"/>
          </a:p>
        </p:txBody>
      </p:sp>
    </p:spTree>
    <p:extLst>
      <p:ext uri="{BB962C8B-B14F-4D97-AF65-F5344CB8AC3E}">
        <p14:creationId xmlns:p14="http://schemas.microsoft.com/office/powerpoint/2010/main" val="195572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162E0C9C-23CD-4C5A-85F9-C91344197924}"/>
              </a:ext>
            </a:extLst>
          </p:cNvPr>
          <p:cNvSpPr>
            <a:spLocks noGrp="1"/>
          </p:cNvSpPr>
          <p:nvPr>
            <p:ph type="title"/>
          </p:nvPr>
        </p:nvSpPr>
        <p:spPr>
          <a:xfrm>
            <a:off x="648931" y="629266"/>
            <a:ext cx="4166510" cy="1622321"/>
          </a:xfrm>
        </p:spPr>
        <p:txBody>
          <a:bodyPr>
            <a:normAutofit/>
          </a:bodyPr>
          <a:lstStyle/>
          <a:p>
            <a:r>
              <a:rPr lang="el-GR">
                <a:solidFill>
                  <a:srgbClr val="EBEBEB"/>
                </a:solidFill>
              </a:rPr>
              <a:t>Τέλος</a:t>
            </a:r>
          </a:p>
        </p:txBody>
      </p:sp>
      <p:sp>
        <p:nvSpPr>
          <p:cNvPr id="20"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2" name="Freeform: Shape 2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2" name="Εικόνα 11" descr="Εικόνα που περιέχει ζώο, μικρό, καθιστός, καφέ&#10;&#10;Περιγραφή που δημιουργήθηκε αυτόματα">
            <a:extLst>
              <a:ext uri="{FF2B5EF4-FFF2-40B4-BE49-F238E27FC236}">
                <a16:creationId xmlns:a16="http://schemas.microsoft.com/office/drawing/2014/main" id="{BEDD8D1B-7011-4184-8409-42025F260B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3992" y="1725908"/>
            <a:ext cx="5449889" cy="3406180"/>
          </a:xfrm>
          <a:prstGeom prst="rect">
            <a:avLst/>
          </a:prstGeom>
          <a:effectLst/>
        </p:spPr>
      </p:pic>
      <p:sp>
        <p:nvSpPr>
          <p:cNvPr id="24" name="Rectangle 2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Θέση αριθμού διαφάνειας 3">
            <a:extLst>
              <a:ext uri="{FF2B5EF4-FFF2-40B4-BE49-F238E27FC236}">
                <a16:creationId xmlns:a16="http://schemas.microsoft.com/office/drawing/2014/main" id="{DB75B507-5BFB-48CF-B0CA-7275C6FC138B}"/>
              </a:ext>
            </a:extLst>
          </p:cNvPr>
          <p:cNvSpPr>
            <a:spLocks noGrp="1"/>
          </p:cNvSpPr>
          <p:nvPr>
            <p:ph type="sldNum" sz="quarter" idx="12"/>
          </p:nvPr>
        </p:nvSpPr>
        <p:spPr>
          <a:xfrm>
            <a:off x="10352540" y="295729"/>
            <a:ext cx="838199" cy="767687"/>
          </a:xfrm>
        </p:spPr>
        <p:txBody>
          <a:bodyPr>
            <a:normAutofit/>
          </a:bodyPr>
          <a:lstStyle/>
          <a:p>
            <a:pPr>
              <a:spcAft>
                <a:spcPts val="600"/>
              </a:spcAft>
            </a:pPr>
            <a:fld id="{CA70F9DE-27D7-42AA-9F8A-D10656C3211D}" type="slidenum">
              <a:rPr lang="ru-RU">
                <a:solidFill>
                  <a:srgbClr val="FFFFFF"/>
                </a:solidFill>
              </a:rPr>
              <a:pPr>
                <a:spcAft>
                  <a:spcPts val="600"/>
                </a:spcAft>
              </a:pPr>
              <a:t>20</a:t>
            </a:fld>
            <a:endParaRPr lang="ru-RU">
              <a:solidFill>
                <a:srgbClr val="FFFFFF"/>
              </a:solidFill>
            </a:endParaRPr>
          </a:p>
        </p:txBody>
      </p:sp>
      <p:sp>
        <p:nvSpPr>
          <p:cNvPr id="3" name="Θέση περιεχομένου 2">
            <a:extLst>
              <a:ext uri="{FF2B5EF4-FFF2-40B4-BE49-F238E27FC236}">
                <a16:creationId xmlns:a16="http://schemas.microsoft.com/office/drawing/2014/main" id="{AC760214-E13E-404A-BABA-9F4775B1A686}"/>
              </a:ext>
            </a:extLst>
          </p:cNvPr>
          <p:cNvSpPr>
            <a:spLocks noGrp="1"/>
          </p:cNvSpPr>
          <p:nvPr>
            <p:ph idx="1"/>
          </p:nvPr>
        </p:nvSpPr>
        <p:spPr>
          <a:xfrm>
            <a:off x="648931" y="2438400"/>
            <a:ext cx="4166509" cy="3785419"/>
          </a:xfrm>
        </p:spPr>
        <p:txBody>
          <a:bodyPr>
            <a:normAutofit/>
          </a:bodyPr>
          <a:lstStyle/>
          <a:p>
            <a:pPr marL="0" indent="0">
              <a:buNone/>
            </a:pPr>
            <a:r>
              <a:rPr lang="el-GR" sz="2800" dirty="0">
                <a:solidFill>
                  <a:srgbClr val="EBEBEB"/>
                </a:solidFill>
              </a:rPr>
              <a:t>Ευχαριστώ για την προσοχή σας</a:t>
            </a:r>
          </a:p>
          <a:p>
            <a:pPr marL="0" indent="0">
              <a:buNone/>
            </a:pPr>
            <a:endParaRPr lang="el-GR" sz="2800" dirty="0">
              <a:solidFill>
                <a:srgbClr val="EBEBEB"/>
              </a:solidFill>
            </a:endParaRPr>
          </a:p>
          <a:p>
            <a:pPr marL="0" indent="0">
              <a:buNone/>
            </a:pPr>
            <a:r>
              <a:rPr lang="el-GR" sz="2800">
                <a:solidFill>
                  <a:srgbClr val="EBEBEB"/>
                </a:solidFill>
              </a:rPr>
              <a:t>Ερωτήσεις ?</a:t>
            </a:r>
            <a:endParaRPr lang="el-GR" sz="2800" dirty="0">
              <a:solidFill>
                <a:srgbClr val="EBEBEB"/>
              </a:solidFill>
            </a:endParaRPr>
          </a:p>
          <a:p>
            <a:endParaRPr lang="el-GR" dirty="0">
              <a:solidFill>
                <a:srgbClr val="EBEBEB"/>
              </a:solidFill>
            </a:endParaRPr>
          </a:p>
        </p:txBody>
      </p:sp>
      <p:sp>
        <p:nvSpPr>
          <p:cNvPr id="13" name="TextBox 12">
            <a:extLst>
              <a:ext uri="{FF2B5EF4-FFF2-40B4-BE49-F238E27FC236}">
                <a16:creationId xmlns:a16="http://schemas.microsoft.com/office/drawing/2014/main" id="{265F1EF5-FF13-4D0A-9CE7-B1B86EC537F3}"/>
              </a:ext>
            </a:extLst>
          </p:cNvPr>
          <p:cNvSpPr txBox="1"/>
          <p:nvPr/>
        </p:nvSpPr>
        <p:spPr>
          <a:xfrm>
            <a:off x="7976879" y="4932033"/>
            <a:ext cx="3567002" cy="200055"/>
          </a:xfrm>
          <a:prstGeom prst="rect">
            <a:avLst/>
          </a:prstGeom>
          <a:solidFill>
            <a:srgbClr val="000000"/>
          </a:solidFill>
        </p:spPr>
        <p:txBody>
          <a:bodyPr wrap="none" rtlCol="0">
            <a:spAutoFit/>
          </a:bodyPr>
          <a:lstStyle/>
          <a:p>
            <a:pPr algn="r">
              <a:spcAft>
                <a:spcPts val="600"/>
              </a:spcAft>
            </a:pPr>
            <a:r>
              <a:rPr lang="el-GR" sz="700">
                <a:solidFill>
                  <a:srgbClr val="FFFFFF"/>
                </a:solidFill>
                <a:hlinkClick r:id="rId3" tooltip="https://thesecretrealtruth.blogspot.com/2017/10/24_21.html">
                  <a:extLst>
                    <a:ext uri="{A12FA001-AC4F-418D-AE19-62706E023703}">
                      <ahyp:hlinkClr xmlns:ahyp="http://schemas.microsoft.com/office/drawing/2018/hyperlinkcolor" val="tx"/>
                    </a:ext>
                  </a:extLst>
                </a:hlinkClick>
              </a:rPr>
              <a:t>Αυτή η φωτογραφία</a:t>
            </a:r>
            <a:r>
              <a:rPr lang="el-GR" sz="700">
                <a:solidFill>
                  <a:srgbClr val="FFFFFF"/>
                </a:solidFill>
              </a:rPr>
              <a:t> από Άγνωστος συντάκτης με άδεια χρήσης </a:t>
            </a:r>
            <a:r>
              <a:rPr lang="el-GR"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l-GR" sz="700">
              <a:solidFill>
                <a:srgbClr val="FFFFFF"/>
              </a:solidFill>
            </a:endParaRPr>
          </a:p>
        </p:txBody>
      </p:sp>
    </p:spTree>
    <p:extLst>
      <p:ext uri="{BB962C8B-B14F-4D97-AF65-F5344CB8AC3E}">
        <p14:creationId xmlns:p14="http://schemas.microsoft.com/office/powerpoint/2010/main" val="197040953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717089" cy="792986"/>
          </a:xfrm>
        </p:spPr>
        <p:txBody>
          <a:bodyPr/>
          <a:lstStyle/>
          <a:p>
            <a:r>
              <a:rPr lang="el-GR" dirty="0"/>
              <a:t>Εισαγωγή</a:t>
            </a:r>
            <a:endParaRPr lang="ru-RU" dirty="0"/>
          </a:p>
        </p:txBody>
      </p:sp>
      <p:sp>
        <p:nvSpPr>
          <p:cNvPr id="3" name="Объект 2"/>
          <p:cNvSpPr>
            <a:spLocks noGrp="1"/>
          </p:cNvSpPr>
          <p:nvPr>
            <p:ph idx="1"/>
          </p:nvPr>
        </p:nvSpPr>
        <p:spPr>
          <a:xfrm>
            <a:off x="874711" y="1801128"/>
            <a:ext cx="9259888" cy="4081182"/>
          </a:xfrm>
        </p:spPr>
        <p:txBody>
          <a:bodyPr>
            <a:normAutofit lnSpcReduction="10000"/>
          </a:bodyPr>
          <a:lstStyle/>
          <a:p>
            <a:pPr marL="0" indent="0">
              <a:buNone/>
            </a:pPr>
            <a:r>
              <a:rPr lang="el-GR" dirty="0"/>
              <a:t>Η κατασκευή του Ρομπότ  αποτελείται </a:t>
            </a:r>
            <a:r>
              <a:rPr lang="el-GR" dirty="0" err="1"/>
              <a:t>απο</a:t>
            </a:r>
            <a:r>
              <a:rPr lang="el-GR" dirty="0"/>
              <a:t> τέσσερα διαφορετικά μέρη:</a:t>
            </a:r>
          </a:p>
          <a:p>
            <a:pPr marL="0" indent="0">
              <a:buNone/>
            </a:pPr>
            <a:endParaRPr lang="el-GR" dirty="0"/>
          </a:p>
          <a:p>
            <a:pPr>
              <a:buFont typeface="Wingdings" panose="05000000000000000000" pitchFamily="2" charset="2"/>
              <a:buChar char="ü"/>
            </a:pPr>
            <a:r>
              <a:rPr lang="el-GR" dirty="0"/>
              <a:t>Τρόπος μετατόπισης και κίνησης στο περιβάλλον </a:t>
            </a:r>
          </a:p>
          <a:p>
            <a:pPr>
              <a:buFont typeface="Wingdings" panose="05000000000000000000" pitchFamily="2" charset="2"/>
              <a:buChar char="ü"/>
            </a:pPr>
            <a:endParaRPr lang="el-GR" dirty="0"/>
          </a:p>
          <a:p>
            <a:pPr>
              <a:buFont typeface="Wingdings" panose="05000000000000000000" pitchFamily="2" charset="2"/>
              <a:buChar char="ü"/>
            </a:pPr>
            <a:r>
              <a:rPr lang="el-GR" dirty="0"/>
              <a:t>Νευρωνικό δίκτυο – Τεχνητή νοημοσύνη και αναγνώριση αντικειμένων</a:t>
            </a:r>
          </a:p>
          <a:p>
            <a:pPr>
              <a:buFont typeface="Wingdings" panose="05000000000000000000" pitchFamily="2" charset="2"/>
              <a:buChar char="ü"/>
            </a:pPr>
            <a:endParaRPr lang="el-GR" dirty="0"/>
          </a:p>
          <a:p>
            <a:pPr>
              <a:buFont typeface="Wingdings" panose="05000000000000000000" pitchFamily="2" charset="2"/>
              <a:buChar char="ü"/>
            </a:pPr>
            <a:r>
              <a:rPr lang="el-GR" dirty="0"/>
              <a:t>Συλλογή και καταγραφή περιβαλλοντικών δεδομένων με την χρήση αισθητήρων</a:t>
            </a:r>
          </a:p>
          <a:p>
            <a:pPr>
              <a:buFont typeface="Wingdings" panose="05000000000000000000" pitchFamily="2" charset="2"/>
              <a:buChar char="ü"/>
            </a:pPr>
            <a:endParaRPr lang="el-GR" dirty="0"/>
          </a:p>
          <a:p>
            <a:pPr>
              <a:buFont typeface="Wingdings" panose="05000000000000000000" pitchFamily="2" charset="2"/>
              <a:buChar char="ü"/>
            </a:pPr>
            <a:r>
              <a:rPr lang="el-GR" dirty="0"/>
              <a:t>Κύκλωμα συλλογής και παροχής ενέργειας</a:t>
            </a:r>
            <a:endParaRPr lang="ru-RU" dirty="0"/>
          </a:p>
        </p:txBody>
      </p:sp>
      <p:sp>
        <p:nvSpPr>
          <p:cNvPr id="5" name="Θέση αριθμού διαφάνειας 4">
            <a:extLst>
              <a:ext uri="{FF2B5EF4-FFF2-40B4-BE49-F238E27FC236}">
                <a16:creationId xmlns:a16="http://schemas.microsoft.com/office/drawing/2014/main" id="{949EF6A6-B917-49C7-A473-D1D6810EA08A}"/>
              </a:ext>
            </a:extLst>
          </p:cNvPr>
          <p:cNvSpPr>
            <a:spLocks noGrp="1"/>
          </p:cNvSpPr>
          <p:nvPr>
            <p:ph type="sldNum" sz="quarter" idx="12"/>
          </p:nvPr>
        </p:nvSpPr>
        <p:spPr/>
        <p:txBody>
          <a:bodyPr/>
          <a:lstStyle/>
          <a:p>
            <a:fld id="{CA70F9DE-27D7-42AA-9F8A-D10656C3211D}" type="slidenum">
              <a:rPr lang="ru-RU" smtClean="0"/>
              <a:t>3</a:t>
            </a:fld>
            <a:endParaRPr lang="ru-RU"/>
          </a:p>
        </p:txBody>
      </p:sp>
    </p:spTree>
    <p:extLst>
      <p:ext uri="{BB962C8B-B14F-4D97-AF65-F5344CB8AC3E}">
        <p14:creationId xmlns:p14="http://schemas.microsoft.com/office/powerpoint/2010/main" val="306759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26725"/>
          </a:xfrm>
        </p:spPr>
        <p:txBody>
          <a:bodyPr/>
          <a:lstStyle/>
          <a:p>
            <a:r>
              <a:rPr lang="el-GR" dirty="0"/>
              <a:t>Κίνηση, μετατόπιση &amp; επαναφορά</a:t>
            </a:r>
            <a:endParaRPr lang="ru-RU" dirty="0"/>
          </a:p>
        </p:txBody>
      </p:sp>
      <p:sp>
        <p:nvSpPr>
          <p:cNvPr id="3" name="Объект 2"/>
          <p:cNvSpPr>
            <a:spLocks noGrp="1"/>
          </p:cNvSpPr>
          <p:nvPr>
            <p:ph idx="1"/>
          </p:nvPr>
        </p:nvSpPr>
        <p:spPr>
          <a:xfrm>
            <a:off x="742680" y="1630018"/>
            <a:ext cx="4094364" cy="4418712"/>
          </a:xfrm>
        </p:spPr>
        <p:txBody>
          <a:bodyPr>
            <a:noAutofit/>
          </a:bodyPr>
          <a:lstStyle/>
          <a:p>
            <a:pPr marL="0" indent="0">
              <a:buNone/>
            </a:pPr>
            <a:r>
              <a:rPr lang="el-GR" dirty="0"/>
              <a:t>Για την κίνηση ευθύνεται ένα </a:t>
            </a:r>
            <a:r>
              <a:rPr lang="en-US" dirty="0"/>
              <a:t>Arduino </a:t>
            </a:r>
            <a:r>
              <a:rPr lang="en-US" dirty="0" err="1"/>
              <a:t>uno</a:t>
            </a:r>
            <a:r>
              <a:rPr lang="en-US" dirty="0"/>
              <a:t> R3 </a:t>
            </a:r>
            <a:r>
              <a:rPr lang="el-GR" dirty="0"/>
              <a:t>το οποίο ελέγχει 11 </a:t>
            </a:r>
            <a:r>
              <a:rPr lang="en-US" dirty="0"/>
              <a:t>servo motors MG996R </a:t>
            </a:r>
            <a:r>
              <a:rPr lang="ru-RU" dirty="0"/>
              <a:t>(</a:t>
            </a:r>
            <a:r>
              <a:rPr lang="en-US" dirty="0"/>
              <a:t>13-15kg/cm</a:t>
            </a:r>
            <a:r>
              <a:rPr lang="ru-RU" dirty="0"/>
              <a:t>)</a:t>
            </a:r>
            <a:r>
              <a:rPr lang="en-US" dirty="0"/>
              <a:t>.</a:t>
            </a:r>
            <a:endParaRPr lang="el-GR" dirty="0"/>
          </a:p>
          <a:p>
            <a:pPr marL="0" indent="0">
              <a:buNone/>
            </a:pPr>
            <a:endParaRPr lang="en-US" dirty="0"/>
          </a:p>
          <a:p>
            <a:pPr marL="0" indent="0">
              <a:buNone/>
            </a:pPr>
            <a:r>
              <a:rPr lang="el-GR" dirty="0"/>
              <a:t>Τα 8 </a:t>
            </a:r>
            <a:r>
              <a:rPr lang="en-US" dirty="0"/>
              <a:t>servos </a:t>
            </a:r>
            <a:r>
              <a:rPr lang="el-GR" dirty="0"/>
              <a:t>αποτελούν τα πόδια του ρομπότ (2 σε κάθε πόδι).</a:t>
            </a:r>
          </a:p>
          <a:p>
            <a:pPr marL="0" indent="0">
              <a:buNone/>
            </a:pPr>
            <a:endParaRPr lang="el-GR" dirty="0"/>
          </a:p>
          <a:p>
            <a:pPr marL="0" indent="0">
              <a:buNone/>
            </a:pPr>
            <a:r>
              <a:rPr lang="el-GR" dirty="0"/>
              <a:t>Τα υπόλοιπα 3 </a:t>
            </a:r>
            <a:r>
              <a:rPr lang="en-US" dirty="0"/>
              <a:t>servos </a:t>
            </a:r>
            <a:r>
              <a:rPr lang="el-GR" dirty="0"/>
              <a:t>σχηματίζουν έναν βραχίονα κίνησης 3 αξόνων.</a:t>
            </a:r>
          </a:p>
          <a:p>
            <a:pPr marL="0" indent="0">
              <a:buNone/>
            </a:pPr>
            <a:endParaRPr lang="el-GR" dirty="0"/>
          </a:p>
        </p:txBody>
      </p:sp>
      <p:pic>
        <p:nvPicPr>
          <p:cNvPr id="7" name="Εικόνα 6" descr="Εικόνα που περιέχει αεροπλάνο, μηχανή&#10;&#10;Περιγραφή που δημιουργήθηκε αυτόματα">
            <a:extLst>
              <a:ext uri="{FF2B5EF4-FFF2-40B4-BE49-F238E27FC236}">
                <a16:creationId xmlns:a16="http://schemas.microsoft.com/office/drawing/2014/main" id="{CB51CC52-A9FD-42A7-83C8-23F4E761D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792" y="1775132"/>
            <a:ext cx="6822455" cy="3936556"/>
          </a:xfrm>
          <a:prstGeom prst="rect">
            <a:avLst/>
          </a:prstGeom>
        </p:spPr>
      </p:pic>
      <p:sp>
        <p:nvSpPr>
          <p:cNvPr id="5" name="Θέση αριθμού διαφάνειας 4">
            <a:extLst>
              <a:ext uri="{FF2B5EF4-FFF2-40B4-BE49-F238E27FC236}">
                <a16:creationId xmlns:a16="http://schemas.microsoft.com/office/drawing/2014/main" id="{7297CD3C-39C0-4074-8C37-A923BDFAAC4A}"/>
              </a:ext>
            </a:extLst>
          </p:cNvPr>
          <p:cNvSpPr>
            <a:spLocks noGrp="1"/>
          </p:cNvSpPr>
          <p:nvPr>
            <p:ph type="sldNum" sz="quarter" idx="12"/>
          </p:nvPr>
        </p:nvSpPr>
        <p:spPr/>
        <p:txBody>
          <a:bodyPr/>
          <a:lstStyle/>
          <a:p>
            <a:fld id="{CA70F9DE-27D7-42AA-9F8A-D10656C3211D}" type="slidenum">
              <a:rPr lang="ru-RU" smtClean="0"/>
              <a:t>4</a:t>
            </a:fld>
            <a:endParaRPr lang="ru-RU"/>
          </a:p>
        </p:txBody>
      </p:sp>
    </p:spTree>
    <p:extLst>
      <p:ext uri="{BB962C8B-B14F-4D97-AF65-F5344CB8AC3E}">
        <p14:creationId xmlns:p14="http://schemas.microsoft.com/office/powerpoint/2010/main" val="1676792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39978"/>
          </a:xfrm>
        </p:spPr>
        <p:txBody>
          <a:bodyPr/>
          <a:lstStyle/>
          <a:p>
            <a:r>
              <a:rPr lang="el-GR" dirty="0"/>
              <a:t>Κίνηση, μετατόπιση &amp; επαναφορά</a:t>
            </a:r>
            <a:br>
              <a:rPr lang="el-GR" dirty="0"/>
            </a:b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646" y="2308422"/>
            <a:ext cx="4869548" cy="3636000"/>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4422"/>
            <a:ext cx="4800000" cy="3600000"/>
          </a:xfrm>
          <a:prstGeom prst="rect">
            <a:avLst/>
          </a:prstGeom>
        </p:spPr>
      </p:pic>
      <p:sp>
        <p:nvSpPr>
          <p:cNvPr id="6" name="TextBox 5">
            <a:extLst>
              <a:ext uri="{FF2B5EF4-FFF2-40B4-BE49-F238E27FC236}">
                <a16:creationId xmlns:a16="http://schemas.microsoft.com/office/drawing/2014/main" id="{DE493005-A8DB-4F5A-BA51-15F5E21FAF54}"/>
              </a:ext>
            </a:extLst>
          </p:cNvPr>
          <p:cNvSpPr txBox="1"/>
          <p:nvPr/>
        </p:nvSpPr>
        <p:spPr>
          <a:xfrm>
            <a:off x="569843" y="1550504"/>
            <a:ext cx="9554818" cy="400110"/>
          </a:xfrm>
          <a:prstGeom prst="rect">
            <a:avLst/>
          </a:prstGeom>
          <a:noFill/>
        </p:spPr>
        <p:txBody>
          <a:bodyPr wrap="square" rtlCol="0">
            <a:spAutoFit/>
          </a:bodyPr>
          <a:lstStyle/>
          <a:p>
            <a:r>
              <a:rPr lang="el-GR" sz="2000" dirty="0"/>
              <a:t>Κατασκευή αρθρώσεων - πόδια</a:t>
            </a:r>
          </a:p>
        </p:txBody>
      </p:sp>
      <p:sp>
        <p:nvSpPr>
          <p:cNvPr id="7" name="Θέση αριθμού διαφάνειας 6">
            <a:extLst>
              <a:ext uri="{FF2B5EF4-FFF2-40B4-BE49-F238E27FC236}">
                <a16:creationId xmlns:a16="http://schemas.microsoft.com/office/drawing/2014/main" id="{92E3CA76-D701-4598-A28A-2179D18286DE}"/>
              </a:ext>
            </a:extLst>
          </p:cNvPr>
          <p:cNvSpPr>
            <a:spLocks noGrp="1"/>
          </p:cNvSpPr>
          <p:nvPr>
            <p:ph type="sldNum" sz="quarter" idx="12"/>
          </p:nvPr>
        </p:nvSpPr>
        <p:spPr/>
        <p:txBody>
          <a:bodyPr/>
          <a:lstStyle/>
          <a:p>
            <a:fld id="{CA70F9DE-27D7-42AA-9F8A-D10656C3211D}" type="slidenum">
              <a:rPr lang="ru-RU" smtClean="0"/>
              <a:t>5</a:t>
            </a:fld>
            <a:endParaRPr lang="ru-RU"/>
          </a:p>
        </p:txBody>
      </p:sp>
    </p:spTree>
    <p:extLst>
      <p:ext uri="{BB962C8B-B14F-4D97-AF65-F5344CB8AC3E}">
        <p14:creationId xmlns:p14="http://schemas.microsoft.com/office/powerpoint/2010/main" val="2356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13473"/>
          </a:xfrm>
        </p:spPr>
        <p:txBody>
          <a:bodyPr/>
          <a:lstStyle/>
          <a:p>
            <a:r>
              <a:rPr lang="el-GR" dirty="0"/>
              <a:t>Κίνηση, μετατόπιση &amp; επαναφορά</a:t>
            </a:r>
            <a:br>
              <a:rPr lang="el-GR" dirty="0"/>
            </a:br>
            <a:br>
              <a:rPr lang="el-GR" dirty="0"/>
            </a:br>
            <a:br>
              <a:rPr lang="el-GR" dirty="0"/>
            </a:br>
            <a:endParaRPr lang="ru-RU" dirty="0"/>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6219" y="2464903"/>
            <a:ext cx="4800000" cy="3600000"/>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783" y="2464903"/>
            <a:ext cx="4752191" cy="3564143"/>
          </a:xfrm>
          <a:prstGeom prst="rect">
            <a:avLst/>
          </a:prstGeom>
        </p:spPr>
      </p:pic>
      <p:sp>
        <p:nvSpPr>
          <p:cNvPr id="3" name="TextBox 2">
            <a:extLst>
              <a:ext uri="{FF2B5EF4-FFF2-40B4-BE49-F238E27FC236}">
                <a16:creationId xmlns:a16="http://schemas.microsoft.com/office/drawing/2014/main" id="{A5B4D2FD-C186-4EBC-927F-FE209D931193}"/>
              </a:ext>
            </a:extLst>
          </p:cNvPr>
          <p:cNvSpPr txBox="1"/>
          <p:nvPr/>
        </p:nvSpPr>
        <p:spPr>
          <a:xfrm>
            <a:off x="662609" y="1550504"/>
            <a:ext cx="184731" cy="369332"/>
          </a:xfrm>
          <a:prstGeom prst="rect">
            <a:avLst/>
          </a:prstGeom>
          <a:noFill/>
        </p:spPr>
        <p:txBody>
          <a:bodyPr wrap="square" rtlCol="0">
            <a:spAutoFit/>
          </a:bodyPr>
          <a:lstStyle/>
          <a:p>
            <a:endParaRPr lang="el-GR" dirty="0"/>
          </a:p>
        </p:txBody>
      </p:sp>
      <p:sp>
        <p:nvSpPr>
          <p:cNvPr id="6" name="TextBox 5">
            <a:extLst>
              <a:ext uri="{FF2B5EF4-FFF2-40B4-BE49-F238E27FC236}">
                <a16:creationId xmlns:a16="http://schemas.microsoft.com/office/drawing/2014/main" id="{13DE9421-B895-4C8D-AEDE-9B096AB211BD}"/>
              </a:ext>
            </a:extLst>
          </p:cNvPr>
          <p:cNvSpPr txBox="1"/>
          <p:nvPr/>
        </p:nvSpPr>
        <p:spPr>
          <a:xfrm>
            <a:off x="754974" y="1550504"/>
            <a:ext cx="10277382" cy="646331"/>
          </a:xfrm>
          <a:prstGeom prst="rect">
            <a:avLst/>
          </a:prstGeom>
          <a:noFill/>
        </p:spPr>
        <p:txBody>
          <a:bodyPr wrap="square" rtlCol="0">
            <a:spAutoFit/>
          </a:bodyPr>
          <a:lstStyle/>
          <a:p>
            <a:pPr algn="just"/>
            <a:r>
              <a:rPr lang="el-GR" dirty="0"/>
              <a:t>Μία πρόσθετη ενδιαφέρουσα λειτουργία είναι ο βραχίονας. Εάν το ρομπότ αναποδογυρίσει ή ανατραπεί  για οποιοδήποτε λόγο, ο βραχίονας το επαναφέρει στην αρχική του θέση.</a:t>
            </a:r>
          </a:p>
        </p:txBody>
      </p:sp>
      <p:sp>
        <p:nvSpPr>
          <p:cNvPr id="8" name="Θέση αριθμού διαφάνειας 7">
            <a:extLst>
              <a:ext uri="{FF2B5EF4-FFF2-40B4-BE49-F238E27FC236}">
                <a16:creationId xmlns:a16="http://schemas.microsoft.com/office/drawing/2014/main" id="{5E838EF4-6838-4F0A-A3FA-B1477FF8FD30}"/>
              </a:ext>
            </a:extLst>
          </p:cNvPr>
          <p:cNvSpPr>
            <a:spLocks noGrp="1"/>
          </p:cNvSpPr>
          <p:nvPr>
            <p:ph type="sldNum" sz="quarter" idx="12"/>
          </p:nvPr>
        </p:nvSpPr>
        <p:spPr/>
        <p:txBody>
          <a:bodyPr/>
          <a:lstStyle/>
          <a:p>
            <a:fld id="{CA70F9DE-27D7-42AA-9F8A-D10656C3211D}" type="slidenum">
              <a:rPr lang="ru-RU" smtClean="0"/>
              <a:t>6</a:t>
            </a:fld>
            <a:endParaRPr lang="ru-RU"/>
          </a:p>
        </p:txBody>
      </p:sp>
    </p:spTree>
    <p:extLst>
      <p:ext uri="{BB962C8B-B14F-4D97-AF65-F5344CB8AC3E}">
        <p14:creationId xmlns:p14="http://schemas.microsoft.com/office/powerpoint/2010/main" val="147230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6F594B-A0C8-4B1B-9873-4DB08DDE1C35}"/>
              </a:ext>
            </a:extLst>
          </p:cNvPr>
          <p:cNvSpPr txBox="1"/>
          <p:nvPr/>
        </p:nvSpPr>
        <p:spPr>
          <a:xfrm>
            <a:off x="646111" y="1389064"/>
            <a:ext cx="10641496" cy="369332"/>
          </a:xfrm>
          <a:prstGeom prst="rect">
            <a:avLst/>
          </a:prstGeom>
          <a:noFill/>
        </p:spPr>
        <p:txBody>
          <a:bodyPr wrap="square" rtlCol="0">
            <a:spAutoFit/>
          </a:bodyPr>
          <a:lstStyle/>
          <a:p>
            <a:r>
              <a:rPr lang="el-GR" dirty="0"/>
              <a:t>Στο βίντεο προβάλλονται αναλυτικά οι λειτουργίες κίνησης και μετατόπισης του ρομπότ</a:t>
            </a:r>
          </a:p>
        </p:txBody>
      </p:sp>
      <p:sp>
        <p:nvSpPr>
          <p:cNvPr id="7" name="Τίτλος 6">
            <a:extLst>
              <a:ext uri="{FF2B5EF4-FFF2-40B4-BE49-F238E27FC236}">
                <a16:creationId xmlns:a16="http://schemas.microsoft.com/office/drawing/2014/main" id="{DF594D60-9F03-4B37-A6DC-5D03EA184EAA}"/>
              </a:ext>
            </a:extLst>
          </p:cNvPr>
          <p:cNvSpPr>
            <a:spLocks noGrp="1"/>
          </p:cNvSpPr>
          <p:nvPr>
            <p:ph type="title"/>
          </p:nvPr>
        </p:nvSpPr>
        <p:spPr>
          <a:xfrm>
            <a:off x="646111" y="452718"/>
            <a:ext cx="9404723" cy="806239"/>
          </a:xfrm>
        </p:spPr>
        <p:txBody>
          <a:bodyPr/>
          <a:lstStyle/>
          <a:p>
            <a:r>
              <a:rPr lang="el-GR" dirty="0"/>
              <a:t>Κίνηση, μετατόπιση &amp; επαναφορά</a:t>
            </a:r>
          </a:p>
        </p:txBody>
      </p:sp>
      <p:sp>
        <p:nvSpPr>
          <p:cNvPr id="4" name="Θέση αριθμού διαφάνειας 3">
            <a:extLst>
              <a:ext uri="{FF2B5EF4-FFF2-40B4-BE49-F238E27FC236}">
                <a16:creationId xmlns:a16="http://schemas.microsoft.com/office/drawing/2014/main" id="{07DBCD1C-157E-43C6-A5B5-8F1C2DE0048B}"/>
              </a:ext>
            </a:extLst>
          </p:cNvPr>
          <p:cNvSpPr>
            <a:spLocks noGrp="1"/>
          </p:cNvSpPr>
          <p:nvPr>
            <p:ph type="sldNum" sz="quarter" idx="12"/>
          </p:nvPr>
        </p:nvSpPr>
        <p:spPr/>
        <p:txBody>
          <a:bodyPr/>
          <a:lstStyle/>
          <a:p>
            <a:fld id="{CA70F9DE-27D7-42AA-9F8A-D10656C3211D}" type="slidenum">
              <a:rPr lang="ru-RU" smtClean="0"/>
              <a:t>7</a:t>
            </a:fld>
            <a:endParaRPr lang="ru-RU"/>
          </a:p>
        </p:txBody>
      </p:sp>
      <p:sp>
        <p:nvSpPr>
          <p:cNvPr id="2" name="Ορθογώνιο 1">
            <a:extLst>
              <a:ext uri="{FF2B5EF4-FFF2-40B4-BE49-F238E27FC236}">
                <a16:creationId xmlns:a16="http://schemas.microsoft.com/office/drawing/2014/main" id="{1A9A3DEB-317E-4978-9B7F-07649DFBC277}"/>
              </a:ext>
            </a:extLst>
          </p:cNvPr>
          <p:cNvSpPr/>
          <p:nvPr/>
        </p:nvSpPr>
        <p:spPr>
          <a:xfrm>
            <a:off x="1460833" y="3535018"/>
            <a:ext cx="8590001" cy="646331"/>
          </a:xfrm>
          <a:prstGeom prst="rect">
            <a:avLst/>
          </a:prstGeom>
        </p:spPr>
        <p:txBody>
          <a:bodyPr wrap="square">
            <a:spAutoFit/>
          </a:bodyPr>
          <a:lstStyle/>
          <a:p>
            <a:r>
              <a:rPr lang="en-US"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https://mega.nz/file/hQUAxKbQ#NrwdcVnC_BHzOpZGOr8vxtHDjy6ADQ8zAvQJZpFa-Zo</a:t>
            </a:r>
            <a:endParaRPr lang="el-GR" dirty="0">
              <a:solidFill>
                <a:schemeClr val="accent3">
                  <a:lumMod val="60000"/>
                  <a:lumOff val="40000"/>
                </a:schemeClr>
              </a:solidFill>
            </a:endParaRPr>
          </a:p>
        </p:txBody>
      </p:sp>
    </p:spTree>
    <p:extLst>
      <p:ext uri="{BB962C8B-B14F-4D97-AF65-F5344CB8AC3E}">
        <p14:creationId xmlns:p14="http://schemas.microsoft.com/office/powerpoint/2010/main" val="214860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7446" y="452718"/>
            <a:ext cx="10820884" cy="870660"/>
          </a:xfrm>
        </p:spPr>
        <p:txBody>
          <a:bodyPr/>
          <a:lstStyle/>
          <a:p>
            <a:r>
              <a:rPr lang="el-GR" dirty="0"/>
              <a:t>Νευρωνικό δίκτυο – Τεχνητή Νοημοσύνη</a:t>
            </a:r>
            <a:endParaRPr lang="ru-RU" dirty="0"/>
          </a:p>
        </p:txBody>
      </p:sp>
      <p:sp>
        <p:nvSpPr>
          <p:cNvPr id="3" name="Объект 2"/>
          <p:cNvSpPr>
            <a:spLocks noGrp="1"/>
          </p:cNvSpPr>
          <p:nvPr>
            <p:ph idx="1"/>
          </p:nvPr>
        </p:nvSpPr>
        <p:spPr>
          <a:xfrm>
            <a:off x="337446" y="1853248"/>
            <a:ext cx="5175458" cy="4195481"/>
          </a:xfrm>
        </p:spPr>
        <p:txBody>
          <a:bodyPr>
            <a:normAutofit/>
          </a:bodyPr>
          <a:lstStyle/>
          <a:p>
            <a:pPr marL="0" indent="0" algn="just">
              <a:buNone/>
            </a:pPr>
            <a:r>
              <a:rPr lang="el-GR" dirty="0"/>
              <a:t>Βήμα 1ο</a:t>
            </a:r>
          </a:p>
          <a:p>
            <a:pPr marL="0" indent="0" algn="just">
              <a:buNone/>
            </a:pPr>
            <a:r>
              <a:rPr lang="el-GR" dirty="0"/>
              <a:t>Πάνω στον βραχίονα του ρομπότ είναι τοποθετημένη μία ειδική κάμερα </a:t>
            </a:r>
            <a:r>
              <a:rPr lang="en-US" dirty="0"/>
              <a:t>(</a:t>
            </a:r>
            <a:r>
              <a:rPr lang="en-US" dirty="0" err="1"/>
              <a:t>wifi</a:t>
            </a:r>
            <a:r>
              <a:rPr lang="en-US" dirty="0"/>
              <a:t> esp32 mp5 module cam) </a:t>
            </a:r>
            <a:r>
              <a:rPr lang="el-GR" dirty="0"/>
              <a:t>η οποία μεταδίδει φωτογραφίες που βγάζει ανά 5 δευτερόλεπτα σε έναν υπολογιστή.</a:t>
            </a:r>
          </a:p>
          <a:p>
            <a:pPr marL="0" indent="0" algn="just">
              <a:buNone/>
            </a:pPr>
            <a:r>
              <a:rPr lang="el-GR" dirty="0"/>
              <a:t>Με τον τρόπο αυτό τα αντικείμενα που καταγράφονται από την κάμερα, μεταδίδονται ως εικόνες στον υπολογιστή για να αναγνωριστούν στη συνέχεια  από ένα πρόγραμμα.</a:t>
            </a:r>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4361" y="2061525"/>
            <a:ext cx="6021019" cy="3778926"/>
          </a:xfrm>
          <a:prstGeom prst="rect">
            <a:avLst/>
          </a:prstGeom>
        </p:spPr>
      </p:pic>
      <p:sp>
        <p:nvSpPr>
          <p:cNvPr id="6" name="Θέση αριθμού διαφάνειας 5">
            <a:extLst>
              <a:ext uri="{FF2B5EF4-FFF2-40B4-BE49-F238E27FC236}">
                <a16:creationId xmlns:a16="http://schemas.microsoft.com/office/drawing/2014/main" id="{24085650-5256-4736-9902-5DCF57655EAD}"/>
              </a:ext>
            </a:extLst>
          </p:cNvPr>
          <p:cNvSpPr>
            <a:spLocks noGrp="1"/>
          </p:cNvSpPr>
          <p:nvPr>
            <p:ph type="sldNum" sz="quarter" idx="12"/>
          </p:nvPr>
        </p:nvSpPr>
        <p:spPr/>
        <p:txBody>
          <a:bodyPr/>
          <a:lstStyle/>
          <a:p>
            <a:fld id="{CA70F9DE-27D7-42AA-9F8A-D10656C3211D}" type="slidenum">
              <a:rPr lang="ru-RU" smtClean="0"/>
              <a:t>8</a:t>
            </a:fld>
            <a:endParaRPr lang="ru-RU"/>
          </a:p>
        </p:txBody>
      </p:sp>
    </p:spTree>
    <p:extLst>
      <p:ext uri="{BB962C8B-B14F-4D97-AF65-F5344CB8AC3E}">
        <p14:creationId xmlns:p14="http://schemas.microsoft.com/office/powerpoint/2010/main" val="29023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8400" y="453600"/>
            <a:ext cx="10694503" cy="832743"/>
          </a:xfrm>
        </p:spPr>
        <p:txBody>
          <a:bodyPr/>
          <a:lstStyle/>
          <a:p>
            <a:r>
              <a:rPr lang="el-GR" dirty="0"/>
              <a:t>Νευρωνικό δίκτυο – Τεχνητή Νοημοσύνη</a:t>
            </a:r>
            <a:endParaRPr lang="ru-RU" dirty="0"/>
          </a:p>
        </p:txBody>
      </p:sp>
      <p:sp>
        <p:nvSpPr>
          <p:cNvPr id="3" name="Объект 2"/>
          <p:cNvSpPr>
            <a:spLocks noGrp="1"/>
          </p:cNvSpPr>
          <p:nvPr>
            <p:ph idx="1"/>
          </p:nvPr>
        </p:nvSpPr>
        <p:spPr>
          <a:xfrm>
            <a:off x="338400" y="1286343"/>
            <a:ext cx="10829165" cy="1553848"/>
          </a:xfrm>
        </p:spPr>
        <p:txBody>
          <a:bodyPr>
            <a:normAutofit/>
          </a:bodyPr>
          <a:lstStyle/>
          <a:p>
            <a:pPr marL="0" indent="0" algn="just">
              <a:buNone/>
            </a:pPr>
            <a:r>
              <a:rPr lang="el-GR" dirty="0"/>
              <a:t>Βήμα 2ο</a:t>
            </a:r>
          </a:p>
          <a:p>
            <a:pPr marL="0" indent="0" algn="just">
              <a:buNone/>
            </a:pPr>
            <a:r>
              <a:rPr lang="el-GR" dirty="0"/>
              <a:t>Ο υπολογιστής πρέπει να είναι συνδεδεμένος στο δίκτυο πρόσβασης </a:t>
            </a:r>
            <a:r>
              <a:rPr lang="en-US" dirty="0" err="1"/>
              <a:t>WiFi</a:t>
            </a:r>
            <a:r>
              <a:rPr lang="en-US" dirty="0"/>
              <a:t> </a:t>
            </a:r>
            <a:r>
              <a:rPr lang="el-GR" dirty="0"/>
              <a:t>που δημιουργεί η κάμερα του ρομπότ, από μια ΔΕΥΤΕΡΗ κάρτα δικτύου. Η πρώτη κάρτα δικτύου πρέπει να έχει πρόσβαση στο διαδίκτο </a:t>
            </a:r>
            <a:r>
              <a:rPr lang="en-US" dirty="0"/>
              <a:t>WAN.</a:t>
            </a:r>
          </a:p>
          <a:p>
            <a:pPr marL="0" indent="0" algn="just">
              <a:buNone/>
            </a:pPr>
            <a:endParaRPr lang="en-US"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108" y="2791090"/>
            <a:ext cx="4702361" cy="3526771"/>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092" y="2791089"/>
            <a:ext cx="6126804" cy="3526771"/>
          </a:xfrm>
          <a:prstGeom prst="rect">
            <a:avLst/>
          </a:prstGeom>
        </p:spPr>
      </p:pic>
      <p:sp>
        <p:nvSpPr>
          <p:cNvPr id="7" name="Θέση αριθμού διαφάνειας 6">
            <a:extLst>
              <a:ext uri="{FF2B5EF4-FFF2-40B4-BE49-F238E27FC236}">
                <a16:creationId xmlns:a16="http://schemas.microsoft.com/office/drawing/2014/main" id="{CE68C3B6-7DBA-48ED-BB00-12F01B27B537}"/>
              </a:ext>
            </a:extLst>
          </p:cNvPr>
          <p:cNvSpPr>
            <a:spLocks noGrp="1"/>
          </p:cNvSpPr>
          <p:nvPr>
            <p:ph type="sldNum" sz="quarter" idx="12"/>
          </p:nvPr>
        </p:nvSpPr>
        <p:spPr/>
        <p:txBody>
          <a:bodyPr/>
          <a:lstStyle/>
          <a:p>
            <a:fld id="{CA70F9DE-27D7-42AA-9F8A-D10656C3211D}" type="slidenum">
              <a:rPr lang="ru-RU" smtClean="0"/>
              <a:t>9</a:t>
            </a:fld>
            <a:endParaRPr lang="ru-RU"/>
          </a:p>
        </p:txBody>
      </p:sp>
    </p:spTree>
    <p:extLst>
      <p:ext uri="{BB962C8B-B14F-4D97-AF65-F5344CB8AC3E}">
        <p14:creationId xmlns:p14="http://schemas.microsoft.com/office/powerpoint/2010/main" val="2735089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1173</Words>
  <Application>Microsoft Office PowerPoint</Application>
  <PresentationFormat>Ευρεία οθόνη</PresentationFormat>
  <Paragraphs>110</Paragraphs>
  <Slides>20</Slides>
  <Notes>0</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20</vt:i4>
      </vt:variant>
    </vt:vector>
  </HeadingPairs>
  <TitlesOfParts>
    <vt:vector size="26" baseType="lpstr">
      <vt:lpstr>Arial</vt:lpstr>
      <vt:lpstr>Calibri</vt:lpstr>
      <vt:lpstr>Century Gothic</vt:lpstr>
      <vt:lpstr>Wingdings</vt:lpstr>
      <vt:lpstr>Wingdings 3</vt:lpstr>
      <vt:lpstr>Ион</vt:lpstr>
      <vt:lpstr>Το Ρομπότ των Δασών - ROBOΤ HOOD</vt:lpstr>
      <vt:lpstr>Εισαγωγή</vt:lpstr>
      <vt:lpstr>Εισαγωγή</vt:lpstr>
      <vt:lpstr>Κίνηση, μετατόπιση &amp; επαναφορά</vt:lpstr>
      <vt:lpstr>Κίνηση, μετατόπιση &amp; επαναφορά </vt:lpstr>
      <vt:lpstr>Κίνηση, μετατόπιση &amp; επαναφορά   </vt:lpstr>
      <vt:lpstr>Κίνηση, μετατόπιση &amp; επαναφορά</vt:lpstr>
      <vt:lpstr>Νευρωνικό δίκτυο – Τεχνητή Νοημοσύνη</vt:lpstr>
      <vt:lpstr>Νευρωνικό δίκτυο – Τεχνητή Νοημοσύνη</vt:lpstr>
      <vt:lpstr>Νευρωνικό δίκτυο – Τεχνητή Νοημοσύνη</vt:lpstr>
      <vt:lpstr>Νευρωνικό δίκτυο – Τεχνητή Νοημοσύνη</vt:lpstr>
      <vt:lpstr>Νευρωνικό δίκτυο – Τεχνητή Νοημοσύνη</vt:lpstr>
      <vt:lpstr>Νευρωνικό δίκτυο – Τεχνητή Νοημοσύνη</vt:lpstr>
      <vt:lpstr>Συλλογή &amp; καταγραφή περιβαλλοντικών δεδομένων</vt:lpstr>
      <vt:lpstr>Συλλογή &amp; καταγραφή περιβαλλοντικών δεδομένων</vt:lpstr>
      <vt:lpstr>Ενέργεια &amp; Αυτονομία</vt:lpstr>
      <vt:lpstr>Συνολική κατασκευή</vt:lpstr>
      <vt:lpstr>Επεκτάσεις – προσθήκες- βελτιώσεις</vt:lpstr>
      <vt:lpstr>Ευχαριστίες &amp; βιβλιογραφία</vt:lpstr>
      <vt:lpstr>Τέλος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Το Ρομπότ των Δασών- ROBOT HOOD</dc:title>
  <dc:creator>Giorgos Nikolakakis</dc:creator>
  <cp:lastModifiedBy>Giorgos Nikolakakis</cp:lastModifiedBy>
  <cp:revision>13</cp:revision>
  <dcterms:created xsi:type="dcterms:W3CDTF">2020-05-07T17:38:38Z</dcterms:created>
  <dcterms:modified xsi:type="dcterms:W3CDTF">2020-05-24T14:08:50Z</dcterms:modified>
</cp:coreProperties>
</file>